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23"/>
  </p:notesMasterIdLst>
  <p:handoutMasterIdLst>
    <p:handoutMasterId r:id="rId24"/>
  </p:handoutMasterIdLst>
  <p:sldIdLst>
    <p:sldId id="334" r:id="rId5"/>
    <p:sldId id="1051" r:id="rId6"/>
    <p:sldId id="1052" r:id="rId7"/>
    <p:sldId id="1053" r:id="rId8"/>
    <p:sldId id="1054" r:id="rId9"/>
    <p:sldId id="1055" r:id="rId10"/>
    <p:sldId id="1015" r:id="rId11"/>
    <p:sldId id="1038" r:id="rId12"/>
    <p:sldId id="1039" r:id="rId13"/>
    <p:sldId id="1049" r:id="rId14"/>
    <p:sldId id="872" r:id="rId15"/>
    <p:sldId id="1040" r:id="rId16"/>
    <p:sldId id="1056" r:id="rId17"/>
    <p:sldId id="1057" r:id="rId18"/>
    <p:sldId id="1058" r:id="rId19"/>
    <p:sldId id="1050" r:id="rId20"/>
    <p:sldId id="1024" r:id="rId21"/>
    <p:sldId id="828" r:id="rId22"/>
  </p:sldIdLst>
  <p:sldSz cx="12192000" cy="6858000"/>
  <p:notesSz cx="6811963" cy="99425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7645C"/>
    <a:srgbClr val="EBFFFF"/>
    <a:srgbClr val="FDE70E"/>
    <a:srgbClr val="FFFFFF"/>
    <a:srgbClr val="F1F3F3"/>
    <a:srgbClr val="E5EAE9"/>
    <a:srgbClr val="E1DBD5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3472" y="249428"/>
            <a:ext cx="4291477" cy="337244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03231" y="249428"/>
            <a:ext cx="1235260" cy="337244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24.03.2026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3472" y="9230471"/>
            <a:ext cx="4291477" cy="36026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03231" y="9230473"/>
            <a:ext cx="1235260" cy="36026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3132" userDrawn="1">
          <p15:clr>
            <a:srgbClr val="F26B43"/>
          </p15:clr>
        </p15:guide>
        <p15:guide id="2" pos="214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498475" y="977900"/>
            <a:ext cx="6045200" cy="3400425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0040" y="9472788"/>
            <a:ext cx="2215455" cy="195188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25993" y="9472788"/>
            <a:ext cx="865325" cy="195188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68232" y="4658072"/>
            <a:ext cx="5523086" cy="4619476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01415" y="463025"/>
            <a:ext cx="2081242" cy="201940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24.03.2026</a:t>
            </a:fld>
            <a:endParaRPr lang="de-CH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59571" y="469725"/>
            <a:ext cx="3227269" cy="19524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32" userDrawn="1">
          <p15:clr>
            <a:srgbClr val="F26B43"/>
          </p15:clr>
        </p15:guide>
        <p15:guide id="2" pos="2146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8357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81618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437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98463-72DB-AB0B-47B9-EAEC05902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4DC1E02-963D-BEDD-E330-CC1321017D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7895444-D22F-3CEB-8907-F979C0BCBD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D05CA0-6EFB-4F81-5CF3-1E797308E2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48257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C3B9C-7E1F-775D-DB97-2329EC3E9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8E0AEAD-EE38-B091-ADCD-A41FE211E5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C7B1ED1-4DD7-0852-8202-160EDF29D4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BE5A78-BF88-AEF0-380C-359768CC90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9069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7713C-1A51-A18F-1CE5-28DEAFC63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9B0E36B-5800-85A6-9812-8A5EC902F6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4A0BD8D-343D-B456-C64E-A90AA0DB43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6000"/>
              </a:lnSpc>
              <a:spcAft>
                <a:spcPts val="800"/>
              </a:spcAft>
            </a:pPr>
            <a:endParaRPr lang="de-DE" sz="120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4924D8E-E9DD-69CC-CBFC-A7821F9C2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89247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17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5863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18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122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2040BAA5-8ED1-5052-684A-DB6BB56E8FD6}"/>
              </a:ext>
            </a:extLst>
          </p:cNvPr>
          <p:cNvSpPr/>
          <p:nvPr userDrawn="1"/>
        </p:nvSpPr>
        <p:spPr>
          <a:xfrm>
            <a:off x="0" y="846667"/>
            <a:ext cx="6102000" cy="6011333"/>
          </a:xfrm>
          <a:prstGeom prst="rect">
            <a:avLst/>
          </a:prstGeom>
          <a:solidFill>
            <a:srgbClr val="FD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08076" y="6223621"/>
            <a:ext cx="2631600" cy="216000"/>
          </a:xfrm>
        </p:spPr>
        <p:txBody>
          <a:bodyPr/>
          <a:lstStyle>
            <a:lvl1pPr>
              <a:defRPr sz="1350"/>
            </a:lvl1pPr>
          </a:lstStyle>
          <a:p>
            <a:fld id="{D6BD6B2F-6A75-4680-8B5A-C507A5FE34B4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031569" y="148321"/>
            <a:ext cx="360000" cy="3600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e-CH"/>
              <a:t>https://infokos.soe-sbg.at/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031569" y="148321"/>
            <a:ext cx="360000" cy="36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Bildplatzhalter 3">
            <a:extLst>
              <a:ext uri="{FF2B5EF4-FFF2-40B4-BE49-F238E27FC236}">
                <a16:creationId xmlns:a16="http://schemas.microsoft.com/office/drawing/2014/main" id="{594B6BE9-185E-A88B-41DA-D0D14396ED7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103027" y="850779"/>
            <a:ext cx="5323238" cy="6007221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buNone/>
              <a:defRPr sz="1600" b="0"/>
            </a:lvl1pPr>
          </a:lstStyle>
          <a:p>
            <a:r>
              <a:rPr lang="de-CH"/>
              <a:t> Ersetzen Sie diesen Platzhalter durch ein Bild </a:t>
            </a:r>
            <a:br>
              <a:rPr lang="de-CH"/>
            </a:br>
            <a:r>
              <a:rPr lang="de-CH"/>
              <a:t>(Grösse und Position beibehalten).</a:t>
            </a:r>
            <a:br>
              <a:rPr lang="de-CH"/>
            </a:br>
            <a:br>
              <a:rPr lang="de-CH"/>
            </a:br>
            <a:r>
              <a:rPr lang="de-CH"/>
              <a:t>Eine Auswahl an FHNW-Bildern finden Sie im </a:t>
            </a:r>
            <a:br>
              <a:rPr lang="de-CH"/>
            </a:br>
            <a:r>
              <a:rPr lang="de-CH"/>
              <a:t>«Content </a:t>
            </a:r>
            <a:r>
              <a:rPr lang="de-CH" err="1"/>
              <a:t>Chooser</a:t>
            </a:r>
            <a:r>
              <a:rPr lang="de-CH"/>
              <a:t>» rechts in PowerPoint </a:t>
            </a:r>
            <a:br>
              <a:rPr lang="de-CH"/>
            </a:br>
            <a:r>
              <a:rPr lang="de-CH"/>
              <a:t>oder unter dem Menüpunkt «Einfügen &gt; Inhalte».</a:t>
            </a:r>
            <a:br>
              <a:rPr lang="de-CH"/>
            </a:br>
            <a:br>
              <a:rPr lang="de-CH"/>
            </a:br>
            <a:r>
              <a:rPr lang="de-CH"/>
              <a:t>Eigene Bilder können Sie durch einen Klick auf das untenstehende Icon einfügen.</a:t>
            </a:r>
          </a:p>
        </p:txBody>
      </p:sp>
      <p:sp>
        <p:nvSpPr>
          <p:cNvPr id="5" name="Textplatzhalter 6">
            <a:extLst>
              <a:ext uri="{FF2B5EF4-FFF2-40B4-BE49-F238E27FC236}">
                <a16:creationId xmlns:a16="http://schemas.microsoft.com/office/drawing/2014/main" id="{287EEC27-B21C-02CA-ECBC-917FAECFBDA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8076" y="5229000"/>
            <a:ext cx="5265300" cy="935263"/>
          </a:xfrm>
        </p:spPr>
        <p:txBody>
          <a:bodyPr anchor="b"/>
          <a:lstStyle>
            <a:lvl1pPr marL="0" indent="0">
              <a:buNone/>
              <a:defRPr sz="1350"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de-CH" sz="1350"/>
              <a:t>Vorname Name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D6CC97B3-B836-D6D6-7A42-566F071FE5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368" y="1117240"/>
            <a:ext cx="5265301" cy="1231106"/>
          </a:xfrm>
        </p:spPr>
        <p:txBody>
          <a:bodyPr wrap="square" anchor="t">
            <a:noAutofit/>
          </a:bodyPr>
          <a:lstStyle>
            <a:lvl1pPr>
              <a:defRPr sz="4000" b="1">
                <a:latin typeface="+mj-lt"/>
              </a:defRPr>
            </a:lvl1pPr>
          </a:lstStyle>
          <a:p>
            <a:r>
              <a:rPr lang="de-CH"/>
              <a:t>Titel </a:t>
            </a:r>
            <a:br>
              <a:rPr lang="de-CH"/>
            </a:br>
            <a:r>
              <a:rPr lang="de-CH"/>
              <a:t>hinzufügen</a:t>
            </a:r>
          </a:p>
        </p:txBody>
      </p:sp>
      <p:sp>
        <p:nvSpPr>
          <p:cNvPr id="12" name="Untertitel 2">
            <a:extLst>
              <a:ext uri="{FF2B5EF4-FFF2-40B4-BE49-F238E27FC236}">
                <a16:creationId xmlns:a16="http://schemas.microsoft.com/office/drawing/2014/main" id="{6EFFB021-AEC2-B428-A250-E8A8F84795C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8076" y="2926800"/>
            <a:ext cx="5265300" cy="151020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400" b="1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CH" noProof="0"/>
              <a:t>Untertitel </a:t>
            </a:r>
            <a:br>
              <a:rPr lang="de-CH" noProof="0"/>
            </a:br>
            <a:r>
              <a:rPr lang="de-CH" noProof="0"/>
              <a:t>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4E75BB-61FF-4F7E-9CDB-A5E34775C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AA98-045D-414B-BF02-AB0DA5A58FC9}" type="datetime1">
              <a:rPr lang="de-DE" smtClean="0"/>
              <a:t>24.03.2026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909AB7D-DBAB-4FFF-BA65-85B95211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9B7570-0B3E-4F91-B744-978CA7BD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6800" y="1170372"/>
            <a:ext cx="11012400" cy="492443"/>
          </a:xfrm>
        </p:spPr>
        <p:txBody>
          <a:bodyPr/>
          <a:lstStyle/>
          <a:p>
            <a:r>
              <a:rPr lang="de-CH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06800" y="1989138"/>
            <a:ext cx="11016850" cy="4175125"/>
          </a:xfrm>
        </p:spPr>
        <p:txBody>
          <a:bodyPr/>
          <a:lstStyle>
            <a:lvl1pPr>
              <a:defRPr/>
            </a:lvl1pPr>
            <a:lvl3pPr marL="536575" indent="-268288">
              <a:defRPr/>
            </a:lvl3pPr>
          </a:lstStyle>
          <a:p>
            <a:pPr lvl="0"/>
            <a:r>
              <a:rPr lang="de-DE"/>
              <a:t>Inhalt hinzufügen</a:t>
            </a:r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89AB9197-1220-80BD-481F-90A973E1A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2D173F40-185C-2ADF-A4DC-16363A32C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40A1AFE9-5D1C-2846-D3BD-C3EFFEF9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B03B558-1909-9EAA-030E-9F4C655318C3}"/>
              </a:ext>
            </a:extLst>
          </p:cNvPr>
          <p:cNvSpPr/>
          <p:nvPr userDrawn="1"/>
        </p:nvSpPr>
        <p:spPr>
          <a:xfrm>
            <a:off x="0" y="846667"/>
            <a:ext cx="11430000" cy="6011333"/>
          </a:xfrm>
          <a:prstGeom prst="rect">
            <a:avLst/>
          </a:prstGeom>
          <a:solidFill>
            <a:srgbClr val="FD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6800" y="1067524"/>
            <a:ext cx="10587038" cy="921613"/>
          </a:xfrm>
        </p:spPr>
        <p:txBody>
          <a:bodyPr/>
          <a:lstStyle>
            <a:lvl1pPr>
              <a:defRPr sz="5850"/>
            </a:lvl1pPr>
          </a:lstStyle>
          <a:p>
            <a:r>
              <a:rPr lang="de-CH"/>
              <a:t>Titel hinzufügen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E4E3B-B029-4FB4-981D-E15979C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030000" y="162000"/>
            <a:ext cx="360000" cy="3600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14C845AD-91D9-4D46-B309-D10EF239535A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A6D9A-857D-4B6F-B977-93015D03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030000" y="162000"/>
            <a:ext cx="360000" cy="3600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e-CH"/>
              <a:t>https://infokos.soe-sbg.at/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ACFD7-BF65-4DA8-AFDF-1BA2EB68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18142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6800" y="1170372"/>
            <a:ext cx="11012400" cy="492443"/>
          </a:xfrm>
        </p:spPr>
        <p:txBody>
          <a:bodyPr/>
          <a:lstStyle>
            <a:lvl1pPr>
              <a:defRPr b="0"/>
            </a:lvl1pPr>
          </a:lstStyle>
          <a:p>
            <a:r>
              <a:rPr lang="de-CH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06800" y="1989138"/>
            <a:ext cx="11016850" cy="4175125"/>
          </a:xfrm>
        </p:spPr>
        <p:txBody>
          <a:bodyPr/>
          <a:lstStyle>
            <a:lvl1pPr marL="270000" indent="-270000">
              <a:buFont typeface="+mj-lt"/>
              <a:buAutoNum type="arabicPeriod"/>
              <a:defRPr sz="2000"/>
            </a:lvl1pPr>
            <a:lvl2pPr marL="540000" indent="-270000">
              <a:buFont typeface="+mj-lt"/>
              <a:buAutoNum type="alphaLcPeriod"/>
              <a:defRPr sz="2000"/>
            </a:lvl2pPr>
            <a:lvl3pPr marL="810000" indent="-270000">
              <a:defRPr sz="2000"/>
            </a:lvl3pPr>
            <a:lvl4pPr marL="1080000" indent="-270000">
              <a:defRPr sz="2000"/>
            </a:lvl4pPr>
            <a:lvl5pPr marL="1350000" indent="-270000">
              <a:defRPr sz="2000"/>
            </a:lvl5pPr>
          </a:lstStyle>
          <a:p>
            <a:pPr lvl="0"/>
            <a:r>
              <a:rPr lang="de-DE"/>
              <a:t>Inhalt hinzufügen</a:t>
            </a:r>
          </a:p>
          <a:p>
            <a:pPr lvl="1"/>
            <a:r>
              <a:rPr lang="de-DE"/>
              <a:t>Zweite </a:t>
            </a:r>
            <a:r>
              <a:rPr lang="de-CH" noProof="0"/>
              <a:t>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E4E3B-B029-4FB4-981D-E15979C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7947-06BB-4765-BEA0-4C6C5DE4E9F0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A6D9A-857D-4B6F-B977-93015D03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ACFD7-BF65-4DA8-AFDF-1BA2EB68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9837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6800" y="1170372"/>
            <a:ext cx="11012400" cy="492443"/>
          </a:xfrm>
        </p:spPr>
        <p:txBody>
          <a:bodyPr/>
          <a:lstStyle/>
          <a:p>
            <a:r>
              <a:rPr lang="de-CH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06800" y="1989137"/>
            <a:ext cx="5040000" cy="4175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Inhalt hinzufügen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385979" y="1989138"/>
            <a:ext cx="5037671" cy="4175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Inhalt hinzufügen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EF5-38F2-4474-B7E8-988075BB003D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030175" y="1170372"/>
            <a:ext cx="5393475" cy="492443"/>
          </a:xfrm>
        </p:spPr>
        <p:txBody>
          <a:bodyPr/>
          <a:lstStyle/>
          <a:p>
            <a:r>
              <a:rPr lang="de-CH"/>
              <a:t>Titel hinzufügen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030175" y="1989138"/>
            <a:ext cx="5393475" cy="4175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Inhalt hinzufügen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6011-0AAC-4FF3-B315-A372AC518B69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Bildplatzhalter 3">
            <a:extLst>
              <a:ext uri="{FF2B5EF4-FFF2-40B4-BE49-F238E27FC236}">
                <a16:creationId xmlns:a16="http://schemas.microsoft.com/office/drawing/2014/main" id="{045B5233-76F3-BDA2-C5F4-340A566D321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2941" y="846001"/>
            <a:ext cx="5324400" cy="5688000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buNone/>
              <a:defRPr sz="1600" b="0"/>
            </a:lvl1pPr>
          </a:lstStyle>
          <a:p>
            <a:r>
              <a:rPr lang="de-CH"/>
              <a:t>Ersetzen Sie diesen Platzhalter durch ein Bild </a:t>
            </a:r>
            <a:br>
              <a:rPr lang="de-CH"/>
            </a:br>
            <a:r>
              <a:rPr lang="de-CH"/>
              <a:t>(Grösse und Position beibehalten).</a:t>
            </a:r>
            <a:br>
              <a:rPr lang="de-CH"/>
            </a:br>
            <a:br>
              <a:rPr lang="de-CH"/>
            </a:br>
            <a:r>
              <a:rPr lang="de-CH"/>
              <a:t>Eine Auswahl an FHNW-Bildern finden Sie im </a:t>
            </a:r>
            <a:br>
              <a:rPr lang="de-CH"/>
            </a:br>
            <a:r>
              <a:rPr lang="de-CH"/>
              <a:t>«Content </a:t>
            </a:r>
            <a:r>
              <a:rPr lang="de-CH" err="1"/>
              <a:t>Chooser</a:t>
            </a:r>
            <a:r>
              <a:rPr lang="de-CH"/>
              <a:t>» rechts in PowerPoint </a:t>
            </a:r>
            <a:br>
              <a:rPr lang="de-CH"/>
            </a:br>
            <a:r>
              <a:rPr lang="de-CH"/>
              <a:t>oder unter dem Menüpunkt «Einfügen &gt; Inhalte».</a:t>
            </a:r>
            <a:br>
              <a:rPr lang="de-CH"/>
            </a:br>
            <a:br>
              <a:rPr lang="de-CH"/>
            </a:br>
            <a:r>
              <a:rPr lang="de-CH"/>
              <a:t>Eigene Bilder können Sie durch einen Klick auf das untenstehende Icon einfügen.</a:t>
            </a:r>
          </a:p>
        </p:txBody>
      </p:sp>
    </p:spTree>
    <p:extLst>
      <p:ext uri="{BB962C8B-B14F-4D97-AF65-F5344CB8AC3E}">
        <p14:creationId xmlns:p14="http://schemas.microsoft.com/office/powerpoint/2010/main" val="3997219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6800" y="1170372"/>
            <a:ext cx="5040000" cy="492443"/>
          </a:xfrm>
        </p:spPr>
        <p:txBody>
          <a:bodyPr/>
          <a:lstStyle/>
          <a:p>
            <a:r>
              <a:rPr lang="de-CH"/>
              <a:t>Titel hinzufügen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06800" y="1989138"/>
            <a:ext cx="5040000" cy="4175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Inhalt hinzufügen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9447-EB49-4E16-B36F-8470122B622A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Bildplatzhalter 3">
            <a:extLst>
              <a:ext uri="{FF2B5EF4-FFF2-40B4-BE49-F238E27FC236}">
                <a16:creationId xmlns:a16="http://schemas.microsoft.com/office/drawing/2014/main" id="{BFED3010-9542-8FB4-6B6D-FE485296850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98226" y="846000"/>
            <a:ext cx="5324400" cy="5688000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buNone/>
              <a:defRPr sz="1600" b="0"/>
            </a:lvl1pPr>
          </a:lstStyle>
          <a:p>
            <a:r>
              <a:rPr lang="de-CH"/>
              <a:t>Ersetzen Sie diesen Platzhalter durch ein Bild </a:t>
            </a:r>
            <a:br>
              <a:rPr lang="de-CH"/>
            </a:br>
            <a:r>
              <a:rPr lang="de-CH"/>
              <a:t>(Grösse und Position beibehalten).</a:t>
            </a:r>
            <a:br>
              <a:rPr lang="de-CH"/>
            </a:br>
            <a:br>
              <a:rPr lang="de-CH"/>
            </a:br>
            <a:r>
              <a:rPr lang="de-CH"/>
              <a:t>Eine Auswahl an FHNW-Bildern finden Sie im </a:t>
            </a:r>
            <a:br>
              <a:rPr lang="de-CH"/>
            </a:br>
            <a:r>
              <a:rPr lang="de-CH"/>
              <a:t>«Content </a:t>
            </a:r>
            <a:r>
              <a:rPr lang="de-CH" err="1"/>
              <a:t>Chooser</a:t>
            </a:r>
            <a:r>
              <a:rPr lang="de-CH"/>
              <a:t>» rechts in PowerPoint </a:t>
            </a:r>
            <a:br>
              <a:rPr lang="de-CH"/>
            </a:br>
            <a:r>
              <a:rPr lang="de-CH"/>
              <a:t>oder unter dem Menüpunkt «Einfügen &gt; Inhalte».</a:t>
            </a:r>
            <a:br>
              <a:rPr lang="de-CH"/>
            </a:br>
            <a:br>
              <a:rPr lang="de-CH"/>
            </a:br>
            <a:r>
              <a:rPr lang="de-CH"/>
              <a:t>Eigene Bilder können Sie durch einen Klick auf das untenstehende Icon einfügen.</a:t>
            </a:r>
          </a:p>
        </p:txBody>
      </p:sp>
    </p:spTree>
    <p:extLst>
      <p:ext uri="{BB962C8B-B14F-4D97-AF65-F5344CB8AC3E}">
        <p14:creationId xmlns:p14="http://schemas.microsoft.com/office/powerpoint/2010/main" val="2932665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B216CB-AE9D-4C01-AD48-4B79158751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E2B044-ED79-41A7-9BDC-BEB4143E8BD7}" type="datetime1">
              <a:rPr lang="de-DE" smtClean="0"/>
              <a:t>24.03.2026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E67269-0443-40A6-8D53-CF9C30AE720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D2179C-3288-47A5-A587-1B7255A2C3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2" name="Bildplatzhalter 3">
            <a:extLst>
              <a:ext uri="{FF2B5EF4-FFF2-40B4-BE49-F238E27FC236}">
                <a16:creationId xmlns:a16="http://schemas.microsoft.com/office/drawing/2014/main" id="{FA158FDB-0E1B-74C0-3EFC-E1E947BFEE2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846872"/>
            <a:ext cx="11423650" cy="5688000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buNone/>
              <a:defRPr sz="1600" b="0"/>
            </a:lvl1pPr>
          </a:lstStyle>
          <a:p>
            <a:r>
              <a:rPr lang="de-CH"/>
              <a:t> Ersetzen Sie diesen Platzhalter durch ein Bild (Grösse und Position beibehalten).</a:t>
            </a:r>
            <a:br>
              <a:rPr lang="de-CH"/>
            </a:br>
            <a:br>
              <a:rPr lang="de-CH"/>
            </a:br>
            <a:r>
              <a:rPr lang="de-CH"/>
              <a:t>Eine Auswahl an FHNW-Bildern finden Sie im «Content </a:t>
            </a:r>
            <a:r>
              <a:rPr lang="de-CH" err="1"/>
              <a:t>Chooser</a:t>
            </a:r>
            <a:r>
              <a:rPr lang="de-CH"/>
              <a:t>» rechts in PowerPoint </a:t>
            </a:r>
            <a:br>
              <a:rPr lang="de-CH"/>
            </a:br>
            <a:r>
              <a:rPr lang="de-CH"/>
              <a:t>oder unter dem Menüpunkt «Einfügen &gt; Inhalte».</a:t>
            </a:r>
            <a:br>
              <a:rPr lang="de-CH"/>
            </a:br>
            <a:br>
              <a:rPr lang="de-CH"/>
            </a:br>
            <a:r>
              <a:rPr lang="de-CH"/>
              <a:t>Eigene Bilder können Sie durch einen Klick</a:t>
            </a:r>
            <a:br>
              <a:rPr lang="de-CH"/>
            </a:br>
            <a:r>
              <a:rPr lang="de-CH"/>
              <a:t>auf das untenstehende Icon einfügen.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43E89F7-7C0C-37E6-6B5E-E579B4896A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9340" y="160788"/>
            <a:ext cx="2296620" cy="46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75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6800" y="1170372"/>
            <a:ext cx="11016850" cy="492443"/>
          </a:xfrm>
        </p:spPr>
        <p:txBody>
          <a:bodyPr/>
          <a:lstStyle/>
          <a:p>
            <a:r>
              <a:rPr lang="de-CH"/>
              <a:t>Titel hinzufügen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846EAAB-E9CC-4FBB-A777-DFD68618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7404E-53BE-4DA8-8C16-6E20D93A0BAE}" type="datetime1">
              <a:rPr lang="de-DE" smtClean="0"/>
              <a:t>24.03.2026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90A60D-3123-4534-B4E1-1B214E402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A66DD1-3165-483D-99FB-202ADC04E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08076" y="1170372"/>
            <a:ext cx="11015574" cy="4924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CH"/>
              <a:t>Titel hinzufügen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07988" y="1989137"/>
            <a:ext cx="11015662" cy="41759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Inhalt hinzufügen</a:t>
            </a:r>
          </a:p>
          <a:p>
            <a:pPr lvl="2"/>
            <a:r>
              <a:rPr lang="de-CH" noProof="0"/>
              <a:t>Ebene 2</a:t>
            </a:r>
          </a:p>
          <a:p>
            <a:pPr lvl="3"/>
            <a:r>
              <a:rPr lang="de-CH" noProof="0"/>
              <a:t>Ebene 3</a:t>
            </a:r>
          </a:p>
          <a:p>
            <a:pPr lvl="4"/>
            <a:r>
              <a:rPr lang="de-CH" noProof="0"/>
              <a:t>Ebene 4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19100" y="6620400"/>
            <a:ext cx="1188000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50">
                <a:solidFill>
                  <a:schemeClr val="tx1"/>
                </a:solidFill>
              </a:defRPr>
            </a:lvl1pPr>
          </a:lstStyle>
          <a:p>
            <a:fld id="{B6F516C1-1AF4-4108-A351-B1753382D3F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67508" y="6620400"/>
            <a:ext cx="8100000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50" b="1">
                <a:solidFill>
                  <a:schemeClr val="tx1"/>
                </a:solidFill>
              </a:defRPr>
            </a:lvl1pPr>
          </a:lstStyle>
          <a:p>
            <a:r>
              <a:rPr lang="de-CH"/>
              <a:t>https://immersion-autrement.ch/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460596" y="6620400"/>
            <a:ext cx="376710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50"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B3FE1A7-157C-C6CB-F3F8-6B2F7FAB2BF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204060" y="93583"/>
            <a:ext cx="3344508" cy="49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7" r:id="rId3"/>
    <p:sldLayoutId id="2147483668" r:id="rId4"/>
    <p:sldLayoutId id="2147483661" r:id="rId5"/>
    <p:sldLayoutId id="2147483669" r:id="rId6"/>
    <p:sldLayoutId id="2147483670" r:id="rId7"/>
    <p:sldLayoutId id="2147483665" r:id="rId8"/>
    <p:sldLayoutId id="2147483663" r:id="rId9"/>
    <p:sldLayoutId id="2147483664" r:id="rId10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270000" algn="l" defTabSz="914400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268288" algn="l" defTabSz="914400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810000" indent="-269875" algn="l" defTabSz="914400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69875" algn="l" defTabSz="914400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 userDrawn="1">
          <p15:clr>
            <a:srgbClr val="A4A3A4"/>
          </p15:clr>
        </p15:guide>
        <p15:guide id="2" pos="7196" userDrawn="1">
          <p15:clr>
            <a:srgbClr val="A4A3A4"/>
          </p15:clr>
        </p15:guide>
        <p15:guide id="3" orient="horz" pos="3883" userDrawn="1">
          <p15:clr>
            <a:srgbClr val="A4A3A4"/>
          </p15:clr>
        </p15:guide>
        <p15:guide id="4" orient="horz" pos="1253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mmersion-autrement.ch/inscription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mmersion-autrement.ch/administration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tm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-service.admin.ch/crex/cms/content/strafregister/sonderprivatauszug_triage_fr" TargetMode="Externa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movetia.ch/fr/offres-de-soutien/stage-dobservation-et-enseignement-dans-une-autre-ecol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ovetia.ch/de/foerderangebote/hospitieren-und-unterrichten-an-anderen-schulen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-service.admin.ch/crex/cms/content/strafregister/sonderprivatauszug_triage_fr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immersion-autrement.ch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dk.ch/de/themen/transversal/sprachen-und-austausch?set_language=de" TargetMode="External"/><Relationship Id="rId3" Type="http://schemas.openxmlformats.org/officeDocument/2006/relationships/hyperlink" Target="https://immersion-autrement.ch/publikationen-publications/" TargetMode="External"/><Relationship Id="rId7" Type="http://schemas.openxmlformats.org/officeDocument/2006/relationships/hyperlink" Target="https://edudoc.ch/record/202454/files/ausfuehrungsempfehlungen_austausch_mobilitaet_d.pdf%20.08.24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dk.ch/fr/themes/transversaux/langues-et-echanges?set_language=fr" TargetMode="External"/><Relationship Id="rId5" Type="http://schemas.openxmlformats.org/officeDocument/2006/relationships/hyperlink" Target="https://www.bfs.admin.ch/asset/de/23366958" TargetMode="External"/><Relationship Id="rId10" Type="http://schemas.openxmlformats.org/officeDocument/2006/relationships/image" Target="../media/image10.png"/><Relationship Id="rId4" Type="http://schemas.openxmlformats.org/officeDocument/2006/relationships/hyperlink" Target="https://www.bfs.admin.ch/asset/de/2202-2200" TargetMode="External"/><Relationship Id="rId9" Type="http://schemas.openxmlformats.org/officeDocument/2006/relationships/hyperlink" Target="https://bili-macht-schule.ch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hnw.ch/plattformen/immersion-autrement/wp-content/uploads/sites/415/20251125_immersion_autrement_vereinbarung_convention-1.docx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3BAC910-2170-79EB-ECC2-3657BF752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https://infokos.soe-sbg.at/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15A837B-F8B2-F329-5E5A-AEFFF5CD5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</a:t>
            </a:fld>
            <a:endParaRPr lang="de-CH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4557D076-92BD-C5BD-D2A1-B9F9F22A3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7368" y="1117239"/>
            <a:ext cx="5472608" cy="4894093"/>
          </a:xfrm>
        </p:spPr>
        <p:txBody>
          <a:bodyPr/>
          <a:lstStyle/>
          <a:p>
            <a:r>
              <a:rPr lang="fr-FR" sz="3600" i="1" dirty="0"/>
              <a:t>Immersion autrement</a:t>
            </a:r>
            <a:br>
              <a:rPr lang="fr-FR" sz="3600" i="1" dirty="0"/>
            </a:br>
            <a:br>
              <a:rPr lang="fr-FR" sz="3600" i="1" dirty="0"/>
            </a:br>
            <a:r>
              <a:rPr lang="fr-FR" sz="2800" i="1" dirty="0">
                <a:solidFill>
                  <a:srgbClr val="0070C0"/>
                </a:solidFill>
              </a:rPr>
              <a:t>Séance </a:t>
            </a:r>
            <a:br>
              <a:rPr lang="fr-FR" sz="2800" i="1" dirty="0">
                <a:solidFill>
                  <a:srgbClr val="0070C0"/>
                </a:solidFill>
              </a:rPr>
            </a:br>
            <a:r>
              <a:rPr lang="fr-FR" sz="2800" i="1" dirty="0">
                <a:solidFill>
                  <a:srgbClr val="0070C0"/>
                </a:solidFill>
              </a:rPr>
              <a:t>avec les directions des écoles</a:t>
            </a:r>
            <a:br>
              <a:rPr lang="fr-FR" sz="2800" i="1" dirty="0"/>
            </a:br>
            <a:br>
              <a:rPr lang="fr-FR" sz="2800" i="1" dirty="0"/>
            </a:br>
            <a:r>
              <a:rPr lang="fr-FR" sz="2800" i="1" dirty="0" err="1"/>
              <a:t>Sitzung</a:t>
            </a:r>
            <a:r>
              <a:rPr lang="fr-FR" sz="2800" i="1" dirty="0"/>
              <a:t> mit den </a:t>
            </a:r>
            <a:r>
              <a:rPr lang="fr-FR" sz="2800" i="1" dirty="0" err="1"/>
              <a:t>Schulleitungen</a:t>
            </a:r>
            <a:br>
              <a:rPr lang="fr-FR" sz="2800" i="1" dirty="0"/>
            </a:br>
            <a:br>
              <a:rPr lang="fr-FR" sz="2800" i="1" dirty="0"/>
            </a:br>
            <a:r>
              <a:rPr lang="fr-FR" sz="2800" i="1" dirty="0" err="1"/>
              <a:t>tt.mm.jjjj</a:t>
            </a:r>
            <a:r>
              <a:rPr lang="fr-FR" sz="2800" i="1" dirty="0"/>
              <a:t>, </a:t>
            </a:r>
            <a:r>
              <a:rPr lang="fr-FR" sz="2800" i="1" dirty="0" err="1"/>
              <a:t>xx.</a:t>
            </a:r>
            <a:r>
              <a:rPr lang="fr-FR" sz="2800" i="1" err="1"/>
              <a:t>xx</a:t>
            </a:r>
            <a:r>
              <a:rPr lang="fr-FR" sz="2800" i="1"/>
              <a:t>-xx.xx</a:t>
            </a:r>
            <a:br>
              <a:rPr lang="fr-FR" i="1" dirty="0"/>
            </a:br>
            <a:br>
              <a:rPr lang="fr-FR" sz="3600" i="1" dirty="0"/>
            </a:br>
            <a:endParaRPr lang="de-CH" sz="3600" i="1" dirty="0"/>
          </a:p>
        </p:txBody>
      </p:sp>
      <p:pic>
        <p:nvPicPr>
          <p:cNvPr id="11" name="Bildplatzhalter 10" descr="Ein Bild, das Zeichnung, Cartoon, Darstellung enthält.&#10;&#10;Automatisch generierte Beschreibung">
            <a:extLst>
              <a:ext uri="{FF2B5EF4-FFF2-40B4-BE49-F238E27FC236}">
                <a16:creationId xmlns:a16="http://schemas.microsoft.com/office/drawing/2014/main" id="{E5588023-61B3-03D7-AAFC-A1E848A300F8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46"/>
          <a:stretch/>
        </p:blipFill>
        <p:spPr>
          <a:xfrm>
            <a:off x="6103027" y="853646"/>
            <a:ext cx="5323238" cy="6007221"/>
          </a:xfrm>
        </p:spPr>
      </p:pic>
    </p:spTree>
    <p:extLst>
      <p:ext uri="{BB962C8B-B14F-4D97-AF65-F5344CB8AC3E}">
        <p14:creationId xmlns:p14="http://schemas.microsoft.com/office/powerpoint/2010/main" val="1694194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A5314C-F12E-147C-E2B0-727FD832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>
                <a:solidFill>
                  <a:srgbClr val="0070C0"/>
                </a:solidFill>
              </a:rPr>
              <a:t>4. Calendrier / </a:t>
            </a:r>
            <a:r>
              <a:rPr lang="fr-CH" dirty="0" err="1"/>
              <a:t>Kalender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488C36-FD48-BF8C-EE3B-51A23FC9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sz="2400" dirty="0"/>
              <a:t>Réunions de réseaux / </a:t>
            </a:r>
            <a:r>
              <a:rPr lang="fr-CH" sz="2400" dirty="0" err="1"/>
              <a:t>Netzwerktreffen</a:t>
            </a:r>
            <a:endParaRPr lang="de-CH" sz="2400" dirty="0">
              <a:solidFill>
                <a:schemeClr val="accent1"/>
              </a:solidFill>
            </a:endParaRPr>
          </a:p>
          <a:p>
            <a:endParaRPr lang="de-CH" dirty="0">
              <a:solidFill>
                <a:schemeClr val="accent1"/>
              </a:solidFill>
            </a:endParaRPr>
          </a:p>
          <a:p>
            <a:r>
              <a:rPr lang="de-CH" dirty="0">
                <a:solidFill>
                  <a:schemeClr val="accent1"/>
                </a:solidFill>
              </a:rPr>
              <a:t>Pendant le </a:t>
            </a:r>
            <a:r>
              <a:rPr lang="de-CH" dirty="0" err="1">
                <a:solidFill>
                  <a:schemeClr val="accent1"/>
                </a:solidFill>
              </a:rPr>
              <a:t>programme</a:t>
            </a:r>
            <a:r>
              <a:rPr lang="de-CH" dirty="0">
                <a:solidFill>
                  <a:schemeClr val="accent1"/>
                </a:solidFill>
              </a:rPr>
              <a:t> : 6 </a:t>
            </a:r>
            <a:r>
              <a:rPr lang="de-CH" dirty="0" err="1">
                <a:solidFill>
                  <a:schemeClr val="accent1"/>
                </a:solidFill>
              </a:rPr>
              <a:t>réunions</a:t>
            </a:r>
            <a:r>
              <a:rPr lang="de-CH" dirty="0">
                <a:solidFill>
                  <a:schemeClr val="accent1"/>
                </a:solidFill>
              </a:rPr>
              <a:t> de </a:t>
            </a:r>
            <a:r>
              <a:rPr lang="de-CH" dirty="0" err="1">
                <a:solidFill>
                  <a:schemeClr val="accent1"/>
                </a:solidFill>
              </a:rPr>
              <a:t>réseau</a:t>
            </a:r>
            <a:r>
              <a:rPr lang="de-CH" dirty="0">
                <a:solidFill>
                  <a:schemeClr val="accent1"/>
                </a:solidFill>
              </a:rPr>
              <a:t> à Berne</a:t>
            </a:r>
          </a:p>
          <a:p>
            <a:pPr marL="0" indent="0">
              <a:buNone/>
            </a:pPr>
            <a:r>
              <a:rPr lang="de-CH" dirty="0">
                <a:solidFill>
                  <a:schemeClr val="accent1"/>
                </a:solidFill>
              </a:rPr>
              <a:t>	</a:t>
            </a:r>
            <a:r>
              <a:rPr lang="fr-CH" dirty="0">
                <a:solidFill>
                  <a:schemeClr val="accent1"/>
                </a:solidFill>
              </a:rPr>
              <a:t>Dates : </a:t>
            </a:r>
            <a:r>
              <a:rPr lang="fr-CH" dirty="0">
                <a:solidFill>
                  <a:srgbClr val="0070C0"/>
                </a:solidFill>
                <a:latin typeface="Arial" panose="020B0604020202020204" pitchFamily="34" charset="0"/>
                <a:ea typeface="Aptos" panose="020B0004020202020204" pitchFamily="34" charset="0"/>
                <a:hlinkClick r:id="rId2"/>
              </a:rPr>
              <a:t>Site web</a:t>
            </a:r>
            <a:endParaRPr lang="fr-CH" dirty="0">
              <a:solidFill>
                <a:srgbClr val="0070C0"/>
              </a:solidFill>
              <a:latin typeface="Arial" panose="020B0604020202020204" pitchFamily="34" charset="0"/>
              <a:ea typeface="Aptos" panose="020B0004020202020204" pitchFamily="34" charset="0"/>
            </a:endParaRPr>
          </a:p>
          <a:p>
            <a:r>
              <a:rPr lang="de-CH" dirty="0"/>
              <a:t>Während dem ganzen Schuljahr: 6 Netzwerktreffen in Bern		</a:t>
            </a:r>
          </a:p>
          <a:p>
            <a:pPr marL="0" indent="0">
              <a:buNone/>
            </a:pPr>
            <a:r>
              <a:rPr lang="de-CH" dirty="0">
                <a:latin typeface="Arial" panose="020B0604020202020204" pitchFamily="34" charset="0"/>
                <a:ea typeface="Aptos" panose="020B0004020202020204" pitchFamily="34" charset="0"/>
              </a:rPr>
              <a:t>	</a:t>
            </a:r>
            <a:r>
              <a:rPr lang="fr-CH" dirty="0" err="1">
                <a:latin typeface="Arial" panose="020B0604020202020204" pitchFamily="34" charset="0"/>
                <a:ea typeface="Aptos" panose="020B0004020202020204" pitchFamily="34" charset="0"/>
              </a:rPr>
              <a:t>Für</a:t>
            </a:r>
            <a:r>
              <a:rPr lang="fr-CH" dirty="0">
                <a:latin typeface="Arial" panose="020B0604020202020204" pitchFamily="34" charset="0"/>
                <a:ea typeface="Aptos" panose="020B0004020202020204" pitchFamily="34" charset="0"/>
              </a:rPr>
              <a:t> die </a:t>
            </a:r>
            <a:r>
              <a:rPr lang="fr-CH" dirty="0" err="1">
                <a:latin typeface="Arial" panose="020B0604020202020204" pitchFamily="34" charset="0"/>
                <a:ea typeface="Aptos" panose="020B0004020202020204" pitchFamily="34" charset="0"/>
              </a:rPr>
              <a:t>Daten</a:t>
            </a:r>
            <a:r>
              <a:rPr lang="fr-CH" dirty="0">
                <a:latin typeface="Arial" panose="020B0604020202020204" pitchFamily="34" charset="0"/>
                <a:ea typeface="Aptos" panose="020B0004020202020204" pitchFamily="34" charset="0"/>
              </a:rPr>
              <a:t>: </a:t>
            </a:r>
            <a:r>
              <a:rPr lang="de-CH" dirty="0">
                <a:hlinkClick r:id="rId2"/>
              </a:rPr>
              <a:t>Webseite</a:t>
            </a:r>
            <a:endParaRPr lang="de-CH" dirty="0"/>
          </a:p>
          <a:p>
            <a:endParaRPr lang="de-CH" dirty="0">
              <a:highlight>
                <a:srgbClr val="FFFF00"/>
              </a:highlight>
              <a:latin typeface="Arial" panose="020B0604020202020204" pitchFamily="34" charset="0"/>
              <a:ea typeface="Aptos" panose="020B0004020202020204" pitchFamily="34" charset="0"/>
            </a:endParaRPr>
          </a:p>
          <a:p>
            <a:endParaRPr lang="de-CH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r>
              <a:rPr lang="de-CH" dirty="0"/>
              <a:t>29.04.2026 / 17.06.2026 / 09.09.2026 / 02.12.2026 / 03.03.2027 / 09.06.2027</a:t>
            </a:r>
            <a:endParaRPr lang="de-CH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D06150-5B7E-0CAF-78D6-CEEC10553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8AAB70-946E-1907-A2D1-106301E99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E16611-E6B4-A297-8245-A1C45804C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10</a:t>
            </a:fld>
            <a:endParaRPr lang="de-CH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D3CAE91-0DC4-AF68-1F6E-7EC3F003E152}"/>
              </a:ext>
            </a:extLst>
          </p:cNvPr>
          <p:cNvSpPr txBox="1"/>
          <p:nvPr/>
        </p:nvSpPr>
        <p:spPr>
          <a:xfrm>
            <a:off x="165440" y="4076700"/>
            <a:ext cx="11861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CH" dirty="0">
              <a:highlight>
                <a:srgbClr val="FFFF00"/>
              </a:highlight>
              <a:latin typeface="Arial" panose="020B0604020202020204" pitchFamily="34" charset="0"/>
              <a:ea typeface="Aptos" panose="020B0004020202020204" pitchFamily="34" charset="0"/>
            </a:endParaRPr>
          </a:p>
          <a:p>
            <a:endParaRPr lang="fr-CH" sz="1800" dirty="0">
              <a:highlight>
                <a:srgbClr val="FFFF00"/>
              </a:highlight>
              <a:latin typeface="Arial" panose="020B0604020202020204" pitchFamily="34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875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D810-A2D6-4B04-8DA2-52F65F17C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776913-2B86-BFA8-719A-55B805A04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0B0F6C-1592-EADC-EFE3-28C8519D9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85883E-6844-22DC-EC55-193506FCD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11</a:t>
            </a:fld>
            <a:endParaRPr lang="de-CH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E918BE2-AE9B-8755-EDE8-82AA6A05AEA2}"/>
              </a:ext>
            </a:extLst>
          </p:cNvPr>
          <p:cNvSpPr txBox="1"/>
          <p:nvPr/>
        </p:nvSpPr>
        <p:spPr>
          <a:xfrm>
            <a:off x="600566" y="3732405"/>
            <a:ext cx="11183040" cy="29854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CH" sz="2000" b="1" dirty="0">
                <a:latin typeface="+mj-lt"/>
              </a:rPr>
              <a:t>EDK 2019: Ausführungsempfehlungen für die interkantonale Koordination von Austausch und Mobilität</a:t>
            </a:r>
          </a:p>
          <a:p>
            <a:endParaRPr lang="de-CH" sz="1400" dirty="0">
              <a:latin typeface="+mj-lt"/>
            </a:endParaRPr>
          </a:p>
          <a:p>
            <a:r>
              <a:rPr lang="de-CH" sz="20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2.2 	Anstellung</a:t>
            </a:r>
          </a:p>
          <a:p>
            <a:endParaRPr lang="de-CH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de-CH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Während des Austauschs bleibt die Anstellung der Lehrperson beim Herkunftskanton bestehen, damit sich der Austausch nicht auf Stellengarantie, Pensionskasse, Dienstalter, Versicherungen usw. auswirkt. </a:t>
            </a:r>
          </a:p>
          <a:p>
            <a:endParaRPr lang="de-CH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fr-FR" sz="2000" dirty="0">
                <a:solidFill>
                  <a:srgbClr val="0070C0"/>
                </a:solidFill>
                <a:latin typeface="Arial" panose="020B0604020202020204" pitchFamily="34" charset="0"/>
              </a:rPr>
              <a:t>www://immersion-autrement.ch/réunions/#recommandations</a:t>
            </a:r>
            <a:endParaRPr lang="de-CH" sz="2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3D5A25B-8B42-ADC8-C3ED-86789D14C8E4}"/>
              </a:ext>
            </a:extLst>
          </p:cNvPr>
          <p:cNvSpPr txBox="1"/>
          <p:nvPr/>
        </p:nvSpPr>
        <p:spPr>
          <a:xfrm>
            <a:off x="583049" y="1208520"/>
            <a:ext cx="11183040" cy="2369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CH" sz="2000" b="1" dirty="0">
                <a:solidFill>
                  <a:srgbClr val="0070C0"/>
                </a:solidFill>
                <a:latin typeface="+mj-lt"/>
              </a:rPr>
              <a:t>CDIP 2019: </a:t>
            </a:r>
            <a:r>
              <a:rPr lang="de-CH" sz="2000" b="1" dirty="0" err="1">
                <a:solidFill>
                  <a:srgbClr val="0070C0"/>
                </a:solidFill>
                <a:latin typeface="+mj-lt"/>
              </a:rPr>
              <a:t>Récommandations</a:t>
            </a:r>
            <a:r>
              <a:rPr lang="de-CH" sz="2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de-CH" sz="2000" b="1" dirty="0" err="1">
                <a:solidFill>
                  <a:srgbClr val="0070C0"/>
                </a:solidFill>
                <a:latin typeface="+mj-lt"/>
              </a:rPr>
              <a:t>d’éxecution</a:t>
            </a:r>
            <a:r>
              <a:rPr lang="de-CH" sz="2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de-CH" sz="2000" b="1" dirty="0">
                <a:solidFill>
                  <a:srgbClr val="0070C0"/>
                </a:solidFill>
                <a:effectLst/>
                <a:latin typeface="+mj-lt"/>
              </a:rPr>
              <a:t>relatives à la </a:t>
            </a:r>
            <a:r>
              <a:rPr lang="de-CH" sz="2000" b="1" dirty="0" err="1">
                <a:solidFill>
                  <a:srgbClr val="0070C0"/>
                </a:solidFill>
                <a:effectLst/>
                <a:latin typeface="+mj-lt"/>
              </a:rPr>
              <a:t>coordination</a:t>
            </a:r>
            <a:r>
              <a:rPr lang="de-CH" sz="2000" b="1" dirty="0">
                <a:solidFill>
                  <a:srgbClr val="0070C0"/>
                </a:solidFill>
                <a:effectLst/>
                <a:latin typeface="+mj-lt"/>
              </a:rPr>
              <a:t> </a:t>
            </a:r>
            <a:r>
              <a:rPr lang="de-CH" sz="2000" b="1" dirty="0" err="1">
                <a:solidFill>
                  <a:srgbClr val="0070C0"/>
                </a:solidFill>
                <a:effectLst/>
                <a:latin typeface="+mj-lt"/>
              </a:rPr>
              <a:t>intercantonale</a:t>
            </a:r>
            <a:r>
              <a:rPr lang="de-CH" sz="2000" b="1" dirty="0">
                <a:solidFill>
                  <a:srgbClr val="0070C0"/>
                </a:solidFill>
                <a:effectLst/>
                <a:latin typeface="+mj-lt"/>
              </a:rPr>
              <a:t> des </a:t>
            </a:r>
            <a:r>
              <a:rPr lang="de-CH" sz="2000" b="1" dirty="0" err="1">
                <a:solidFill>
                  <a:srgbClr val="0070C0"/>
                </a:solidFill>
                <a:effectLst/>
                <a:latin typeface="+mj-lt"/>
              </a:rPr>
              <a:t>échanges</a:t>
            </a:r>
            <a:r>
              <a:rPr lang="de-CH" sz="2000" b="1" dirty="0">
                <a:solidFill>
                  <a:srgbClr val="0070C0"/>
                </a:solidFill>
                <a:effectLst/>
                <a:latin typeface="+mj-lt"/>
              </a:rPr>
              <a:t> et de la </a:t>
            </a:r>
            <a:r>
              <a:rPr lang="de-CH" sz="2000" b="1" dirty="0" err="1">
                <a:solidFill>
                  <a:srgbClr val="0070C0"/>
                </a:solidFill>
                <a:effectLst/>
                <a:latin typeface="+mj-lt"/>
              </a:rPr>
              <a:t>mobilité</a:t>
            </a:r>
            <a:r>
              <a:rPr lang="de-CH" sz="2000" b="1" dirty="0">
                <a:solidFill>
                  <a:srgbClr val="0070C0"/>
                </a:solidFill>
                <a:effectLst/>
                <a:latin typeface="+mj-lt"/>
              </a:rPr>
              <a:t> </a:t>
            </a:r>
          </a:p>
          <a:p>
            <a:endParaRPr lang="de-CH" sz="1400" dirty="0">
              <a:solidFill>
                <a:srgbClr val="0070C0"/>
              </a:solidFill>
              <a:latin typeface="+mj-lt"/>
            </a:endParaRPr>
          </a:p>
          <a:p>
            <a:r>
              <a:rPr lang="de-CH" sz="2000" b="1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  <a:t>2.2 	Engagement </a:t>
            </a:r>
          </a:p>
          <a:p>
            <a:endParaRPr lang="de-CH" sz="1400" b="0" i="0" u="none" strike="noStrike" baseline="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fr-FR" sz="2000" b="0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  <a:t>Durant l’échange, l’enseignante ou enseignant reste engagé/e auprès du canton de l’établissement d’origine de façon à ce que l’échange n’ait pas d’influence sur les questions de garantie du poste, caisse de pension, ancienneté, assurances, etc.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D028D1-0DC2-7265-3F6C-64AE68A806E5}"/>
              </a:ext>
            </a:extLst>
          </p:cNvPr>
          <p:cNvSpPr txBox="1">
            <a:spLocks/>
          </p:cNvSpPr>
          <p:nvPr/>
        </p:nvSpPr>
        <p:spPr>
          <a:xfrm>
            <a:off x="549269" y="562072"/>
            <a:ext cx="11553496" cy="4924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>
                <a:solidFill>
                  <a:schemeClr val="accent1"/>
                </a:solidFill>
              </a:rPr>
              <a:t>5. </a:t>
            </a:r>
            <a:r>
              <a:rPr lang="de-CH" dirty="0" err="1">
                <a:solidFill>
                  <a:schemeClr val="accent1"/>
                </a:solidFill>
              </a:rPr>
              <a:t>Aspects</a:t>
            </a:r>
            <a:r>
              <a:rPr lang="de-CH" dirty="0">
                <a:solidFill>
                  <a:schemeClr val="accent1"/>
                </a:solidFill>
              </a:rPr>
              <a:t> </a:t>
            </a:r>
            <a:r>
              <a:rPr lang="de-CH" dirty="0" err="1">
                <a:solidFill>
                  <a:schemeClr val="accent1"/>
                </a:solidFill>
              </a:rPr>
              <a:t>juridiques</a:t>
            </a:r>
            <a:r>
              <a:rPr lang="de-CH" dirty="0">
                <a:solidFill>
                  <a:schemeClr val="accent1"/>
                </a:solidFill>
              </a:rPr>
              <a:t> / </a:t>
            </a:r>
            <a:r>
              <a:rPr lang="de-CH" dirty="0"/>
              <a:t>Rechtliches</a:t>
            </a:r>
          </a:p>
        </p:txBody>
      </p:sp>
    </p:spTree>
    <p:extLst>
      <p:ext uri="{BB962C8B-B14F-4D97-AF65-F5344CB8AC3E}">
        <p14:creationId xmlns:p14="http://schemas.microsoft.com/office/powerpoint/2010/main" val="2453752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99FA71-6D1E-D6BB-27A8-9994CDF2B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824" y="693737"/>
            <a:ext cx="11012400" cy="492443"/>
          </a:xfrm>
        </p:spPr>
        <p:txBody>
          <a:bodyPr/>
          <a:lstStyle/>
          <a:p>
            <a:r>
              <a:rPr lang="fr-CH" dirty="0">
                <a:solidFill>
                  <a:srgbClr val="0070C0"/>
                </a:solidFill>
              </a:rPr>
              <a:t>5. Aspects juridiques </a:t>
            </a:r>
            <a:r>
              <a:rPr lang="fr-CH" dirty="0"/>
              <a:t>/ </a:t>
            </a:r>
            <a:r>
              <a:rPr lang="fr-CH" dirty="0" err="1"/>
              <a:t>Rechtliches</a:t>
            </a:r>
            <a:r>
              <a:rPr lang="fr-CH" dirty="0"/>
              <a:t> </a:t>
            </a:r>
            <a:endParaRPr lang="de-CH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734AF4-6133-05A1-085E-34FDA8A5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A3847A-B02C-DC46-6264-223F0125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ECB77D-A2FC-D149-E9D5-3B14F8D03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12</a:t>
            </a:fld>
            <a:endParaRPr lang="de-CH"/>
          </a:p>
        </p:txBody>
      </p:sp>
      <p:pic>
        <p:nvPicPr>
          <p:cNvPr id="14" name="Espace réservé du contenu 13">
            <a:extLst>
              <a:ext uri="{FF2B5EF4-FFF2-40B4-BE49-F238E27FC236}">
                <a16:creationId xmlns:a16="http://schemas.microsoft.com/office/drawing/2014/main" id="{36EBECFF-CF05-0680-4D6A-57B4E48F59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346" y="1348597"/>
            <a:ext cx="11017250" cy="1392207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68ADCA5A-EE94-ECC8-03E2-603974818E93}"/>
              </a:ext>
            </a:extLst>
          </p:cNvPr>
          <p:cNvSpPr txBox="1"/>
          <p:nvPr/>
        </p:nvSpPr>
        <p:spPr>
          <a:xfrm>
            <a:off x="2777067" y="290322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>
                <a:hlinkClick r:id="rId3"/>
              </a:rPr>
              <a:t>https://immersion-autrement.ch/administration/</a:t>
            </a:r>
            <a:r>
              <a:rPr lang="de-CH" dirty="0"/>
              <a:t> 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6D74C16-6856-E482-54BF-733CC8FFA1F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590" y="3387127"/>
            <a:ext cx="6572820" cy="270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29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3D755-403F-7C49-92AA-0C665D3C0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6BADF5-8599-0A0F-4318-EBB26FFC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dirty="0">
                <a:solidFill>
                  <a:srgbClr val="0070C0"/>
                </a:solidFill>
              </a:rPr>
              <a:t>6. Matières enseignées – évaluation </a:t>
            </a:r>
            <a:r>
              <a:rPr lang="fr-CH" sz="2800" dirty="0"/>
              <a:t>/ </a:t>
            </a:r>
            <a:r>
              <a:rPr lang="fr-CH" sz="2800" dirty="0" err="1"/>
              <a:t>Unterrichtsfächer</a:t>
            </a:r>
            <a:r>
              <a:rPr lang="fr-CH" sz="2800" dirty="0"/>
              <a:t> - </a:t>
            </a:r>
            <a:r>
              <a:rPr lang="fr-CH" sz="2800" dirty="0" err="1"/>
              <a:t>Bewertung</a:t>
            </a:r>
            <a:r>
              <a:rPr lang="fr-CH" sz="2800" dirty="0"/>
              <a:t> </a:t>
            </a:r>
            <a:endParaRPr lang="de-CH" sz="2800" dirty="0"/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20C55A9D-8C11-FD3C-D117-01476337186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Ein allgemeines Konzept zur Bewertung wird derzeit von der Steuerungsgruppe ausgearbeitet. </a:t>
            </a:r>
          </a:p>
          <a:p>
            <a:r>
              <a:rPr lang="de-DE" dirty="0"/>
              <a:t>Nebenfächer sind zu bevorzugen.</a:t>
            </a:r>
          </a:p>
          <a:p>
            <a:endParaRPr lang="fr-FR" dirty="0">
              <a:solidFill>
                <a:srgbClr val="0563C1"/>
              </a:solidFill>
            </a:endParaRPr>
          </a:p>
          <a:p>
            <a:endParaRPr lang="fr-FR" dirty="0">
              <a:solidFill>
                <a:srgbClr val="0563C1"/>
              </a:solidFill>
            </a:endParaRPr>
          </a:p>
          <a:p>
            <a:endParaRPr lang="fr-FR" dirty="0">
              <a:solidFill>
                <a:srgbClr val="0563C1"/>
              </a:solidFill>
            </a:endParaRPr>
          </a:p>
          <a:p>
            <a:endParaRPr lang="fr-FR" dirty="0">
              <a:solidFill>
                <a:srgbClr val="0563C1"/>
              </a:solidFill>
            </a:endParaRPr>
          </a:p>
          <a:p>
            <a:endParaRPr lang="fr-FR" dirty="0">
              <a:solidFill>
                <a:srgbClr val="0563C1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0563C1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31600B-4916-B321-A45E-8B75E29154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CH" dirty="0">
                <a:solidFill>
                  <a:srgbClr val="0070C0"/>
                </a:solidFill>
              </a:rPr>
              <a:t>Un concept général concernant l’évaluation est en cours de rédaction par le groupe de pilotage. </a:t>
            </a:r>
          </a:p>
          <a:p>
            <a:r>
              <a:rPr lang="fr-CH" dirty="0">
                <a:solidFill>
                  <a:srgbClr val="0070C0"/>
                </a:solidFill>
              </a:rPr>
              <a:t>Les matières secondaires sont à privilégier.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BF2D36-F855-79A0-EB45-966C30D05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DFAD1A-394A-2DDC-334D-3220D9CD0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2988EB-1EB5-CD53-A5A1-FBF0B4E0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03446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219C1-98B9-F69B-572C-D47187052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AC394D0F-4E35-0EDC-5DE4-3EAD6FF01E50}"/>
              </a:ext>
            </a:extLst>
          </p:cNvPr>
          <p:cNvSpPr txBox="1">
            <a:spLocks/>
          </p:cNvSpPr>
          <p:nvPr/>
        </p:nvSpPr>
        <p:spPr>
          <a:xfrm>
            <a:off x="549269" y="562072"/>
            <a:ext cx="11553496" cy="4924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>
                <a:solidFill>
                  <a:schemeClr val="accent1"/>
                </a:solidFill>
              </a:rPr>
              <a:t>7. </a:t>
            </a:r>
            <a:r>
              <a:rPr lang="de-CH" dirty="0" err="1">
                <a:solidFill>
                  <a:schemeClr val="accent1"/>
                </a:solidFill>
              </a:rPr>
              <a:t>Finances</a:t>
            </a:r>
            <a:r>
              <a:rPr lang="de-CH" dirty="0">
                <a:solidFill>
                  <a:schemeClr val="accent1"/>
                </a:solidFill>
              </a:rPr>
              <a:t> </a:t>
            </a:r>
            <a:r>
              <a:rPr lang="de-CH" dirty="0"/>
              <a:t>/ Finanzen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4AA37E-7CF0-23AB-D601-DBB7590A7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FFB533-C84E-BE2F-31DC-F7ECD589D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88BF1F-313C-A66B-35AD-40A00D08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14</a:t>
            </a:fld>
            <a:endParaRPr lang="de-CH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17957A0-5C3C-AD2E-9F7E-7456431ECA25}"/>
              </a:ext>
            </a:extLst>
          </p:cNvPr>
          <p:cNvSpPr txBox="1"/>
          <p:nvPr/>
        </p:nvSpPr>
        <p:spPr>
          <a:xfrm>
            <a:off x="575252" y="1722252"/>
            <a:ext cx="11041495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CH" sz="20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Rémunération</a:t>
            </a:r>
            <a:r>
              <a:rPr lang="de-CH" sz="20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 des </a:t>
            </a:r>
            <a:r>
              <a:rPr lang="de-CH" sz="20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enseignant·e·s</a:t>
            </a:r>
            <a:r>
              <a:rPr lang="de-CH" sz="2000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	</a:t>
            </a:r>
            <a:r>
              <a:rPr lang="de-CH" sz="2000" b="1" dirty="0">
                <a:cs typeface="Raavi" panose="020B0502040204020203" pitchFamily="34" charset="0"/>
              </a:rPr>
              <a:t> 	Vergütung für die Lehrpersonen</a:t>
            </a:r>
            <a:endParaRPr lang="de-CH" sz="2000" dirty="0">
              <a:solidFill>
                <a:srgbClr val="0070C0"/>
              </a:solidFill>
              <a:latin typeface="+mj-lt"/>
              <a:cs typeface="Raavi" panose="020B0502040204020203" pitchFamily="34" charset="0"/>
            </a:endParaRPr>
          </a:p>
          <a:p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Forfaits de </a:t>
            </a:r>
            <a:r>
              <a:rPr lang="de-CH" sz="2000" dirty="0" err="1">
                <a:solidFill>
                  <a:srgbClr val="0070C0"/>
                </a:solidFill>
                <a:cs typeface="Raavi" panose="020B0502040204020203" pitchFamily="34" charset="0"/>
              </a:rPr>
              <a:t>Movetia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 				</a:t>
            </a:r>
            <a:r>
              <a:rPr lang="de-CH" sz="2000" dirty="0">
                <a:cs typeface="Raavi" panose="020B0502040204020203" pitchFamily="34" charset="0"/>
              </a:rPr>
              <a:t>Pauschalen von </a:t>
            </a:r>
            <a:r>
              <a:rPr lang="de-CH" sz="2000" dirty="0" err="1">
                <a:cs typeface="Raavi" panose="020B0502040204020203" pitchFamily="34" charset="0"/>
              </a:rPr>
              <a:t>Movetia</a:t>
            </a:r>
            <a:r>
              <a:rPr lang="de-CH" sz="2000" dirty="0">
                <a:cs typeface="Raavi" panose="020B0502040204020203" pitchFamily="34" charset="0"/>
              </a:rPr>
              <a:t> </a:t>
            </a:r>
          </a:p>
          <a:p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par </a:t>
            </a:r>
            <a:r>
              <a:rPr lang="de-CH" sz="2000" dirty="0" err="1">
                <a:solidFill>
                  <a:srgbClr val="0070C0"/>
                </a:solidFill>
                <a:cs typeface="Raavi" panose="020B0502040204020203" pitchFamily="34" charset="0"/>
              </a:rPr>
              <a:t>journée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rgbClr val="0070C0"/>
                </a:solidFill>
                <a:cs typeface="Raavi" panose="020B0502040204020203" pitchFamily="34" charset="0"/>
              </a:rPr>
              <a:t>d’échange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 </a:t>
            </a:r>
            <a:r>
              <a:rPr lang="de-CH" sz="2000" dirty="0">
                <a:cs typeface="Raavi" panose="020B0502040204020203" pitchFamily="34" charset="0"/>
              </a:rPr>
              <a:t>				pro Austauschtag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		</a:t>
            </a:r>
            <a:r>
              <a:rPr lang="de-CH" sz="2000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	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412E389-C638-A2BF-5313-238E79722A91}"/>
              </a:ext>
            </a:extLst>
          </p:cNvPr>
          <p:cNvSpPr txBox="1"/>
          <p:nvPr/>
        </p:nvSpPr>
        <p:spPr>
          <a:xfrm>
            <a:off x="575252" y="2818053"/>
            <a:ext cx="11041496" cy="36317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CH" sz="2000" b="1" dirty="0" err="1">
                <a:solidFill>
                  <a:schemeClr val="accent1"/>
                </a:solidFill>
                <a:cs typeface="Raavi" panose="020B0502040204020203" pitchFamily="34" charset="0"/>
              </a:rPr>
              <a:t>Rémunération</a:t>
            </a:r>
            <a:r>
              <a:rPr lang="de-CH" sz="2000" b="1" dirty="0">
                <a:solidFill>
                  <a:schemeClr val="accent1"/>
                </a:solidFill>
                <a:cs typeface="Raavi" panose="020B0502040204020203" pitchFamily="34" charset="0"/>
              </a:rPr>
              <a:t> des </a:t>
            </a:r>
            <a:r>
              <a:rPr lang="de-CH" sz="2000" b="1" dirty="0" err="1">
                <a:solidFill>
                  <a:schemeClr val="accent1"/>
                </a:solidFill>
                <a:cs typeface="Raavi" panose="020B0502040204020203" pitchFamily="34" charset="0"/>
              </a:rPr>
              <a:t>écoles</a:t>
            </a:r>
            <a:r>
              <a:rPr lang="de-CH" sz="2000" b="1" dirty="0">
                <a:solidFill>
                  <a:schemeClr val="accent1"/>
                </a:solidFill>
                <a:cs typeface="Raavi" panose="020B0502040204020203" pitchFamily="34" charset="0"/>
              </a:rPr>
              <a:t>			</a:t>
            </a:r>
            <a:r>
              <a:rPr lang="de-CH" sz="2000" b="1" dirty="0">
                <a:cs typeface="Raavi" panose="020B0502040204020203" pitchFamily="34" charset="0"/>
              </a:rPr>
              <a:t>Vergütung für die Schulen	</a:t>
            </a:r>
            <a:endParaRPr lang="de-CH" sz="2000" b="1" dirty="0">
              <a:solidFill>
                <a:schemeClr val="accent1"/>
              </a:solidFill>
              <a:cs typeface="Raavi" panose="020B0502040204020203" pitchFamily="34" charset="0"/>
            </a:endParaRPr>
          </a:p>
          <a:p>
            <a:endParaRPr lang="de-CH" sz="1000" b="1" dirty="0">
              <a:solidFill>
                <a:schemeClr val="accent1"/>
              </a:solidFill>
              <a:latin typeface="+mj-lt"/>
              <a:cs typeface="Raavi" panose="020B0502040204020203" pitchFamily="34" charset="0"/>
            </a:endParaRPr>
          </a:p>
          <a:p>
            <a:r>
              <a:rPr lang="de-CH" sz="2000" b="1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Frais de </a:t>
            </a:r>
            <a:r>
              <a:rPr lang="de-CH" sz="2000" b="1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remplacement</a:t>
            </a:r>
            <a:r>
              <a:rPr lang="de-CH" sz="2000" b="1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			</a:t>
            </a:r>
            <a:r>
              <a:rPr lang="de-CH" sz="2000" b="1" dirty="0">
                <a:cs typeface="Raavi" panose="020B0502040204020203" pitchFamily="34" charset="0"/>
              </a:rPr>
              <a:t>Stellvertretungskosten </a:t>
            </a:r>
            <a:endParaRPr lang="de-CH" sz="2000" b="1" dirty="0">
              <a:solidFill>
                <a:schemeClr val="accent1"/>
              </a:solidFill>
              <a:latin typeface="+mj-lt"/>
              <a:cs typeface="Raavi" panose="020B0502040204020203" pitchFamily="34" charset="0"/>
            </a:endParaRPr>
          </a:p>
          <a:p>
            <a:r>
              <a:rPr lang="de-CH" sz="2000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pour</a:t>
            </a:r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les</a:t>
            </a:r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stages</a:t>
            </a:r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d’observation</a:t>
            </a:r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 (</a:t>
            </a:r>
            <a:r>
              <a:rPr lang="de-CH" sz="2000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août</a:t>
            </a:r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 – </a:t>
            </a:r>
            <a:r>
              <a:rPr lang="de-CH" sz="2000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oct</a:t>
            </a:r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.)	</a:t>
            </a:r>
            <a:r>
              <a:rPr lang="de-CH" sz="2000" dirty="0">
                <a:cs typeface="Raavi" panose="020B0502040204020203" pitchFamily="34" charset="0"/>
              </a:rPr>
              <a:t>für die Hospitationstätigkeit (Aug.-Okt.)	</a:t>
            </a:r>
            <a:endParaRPr lang="de-CH" sz="2000" dirty="0">
              <a:solidFill>
                <a:schemeClr val="accent1"/>
              </a:solidFill>
              <a:latin typeface="+mj-lt"/>
              <a:cs typeface="Raavi" panose="020B0502040204020203" pitchFamily="34" charset="0"/>
            </a:endParaRPr>
          </a:p>
          <a:p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frais </a:t>
            </a:r>
            <a:r>
              <a:rPr lang="de-CH" sz="2000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couverts</a:t>
            </a:r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 par </a:t>
            </a:r>
            <a:r>
              <a:rPr lang="de-CH" sz="2000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les</a:t>
            </a:r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subventions</a:t>
            </a:r>
            <a:r>
              <a:rPr lang="de-CH" sz="2000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 Movetia	</a:t>
            </a:r>
            <a:r>
              <a:rPr lang="de-CH" sz="2000" dirty="0">
                <a:cs typeface="Raavi" panose="020B0502040204020203" pitchFamily="34" charset="0"/>
              </a:rPr>
              <a:t>über Movetia-Pauschalen gedeckt	</a:t>
            </a:r>
            <a:endParaRPr lang="de-CH" sz="2000" dirty="0">
              <a:solidFill>
                <a:schemeClr val="accent1"/>
              </a:solidFill>
              <a:latin typeface="+mj-lt"/>
              <a:cs typeface="Raavi" panose="020B0502040204020203" pitchFamily="34" charset="0"/>
            </a:endParaRPr>
          </a:p>
          <a:p>
            <a:endParaRPr lang="de-CH" sz="1000" b="1" dirty="0">
              <a:latin typeface="+mj-lt"/>
              <a:cs typeface="Raavi" panose="020B0502040204020203" pitchFamily="34" charset="0"/>
            </a:endParaRPr>
          </a:p>
          <a:p>
            <a:r>
              <a:rPr lang="de-CH" sz="2000" b="1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Mentorat					</a:t>
            </a:r>
            <a:r>
              <a:rPr lang="de-CH" sz="2000" b="1" dirty="0">
                <a:cs typeface="Raavi" panose="020B0502040204020203" pitchFamily="34" charset="0"/>
              </a:rPr>
              <a:t>Mentorat</a:t>
            </a:r>
            <a:endParaRPr lang="de-CH" sz="2000" b="1" dirty="0">
              <a:solidFill>
                <a:schemeClr val="accent1"/>
              </a:solidFill>
              <a:latin typeface="+mj-lt"/>
              <a:cs typeface="Raavi" panose="020B0502040204020203" pitchFamily="34" charset="0"/>
            </a:endParaRPr>
          </a:p>
          <a:p>
            <a:r>
              <a:rPr lang="de-CH" sz="2000" dirty="0" err="1">
                <a:solidFill>
                  <a:srgbClr val="0070C0"/>
                </a:solidFill>
                <a:cs typeface="Raavi" panose="020B0502040204020203" pitchFamily="34" charset="0"/>
              </a:rPr>
              <a:t>collègue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rgbClr val="0070C0"/>
                </a:solidFill>
                <a:cs typeface="Raavi" panose="020B0502040204020203" pitchFamily="34" charset="0"/>
              </a:rPr>
              <a:t>pour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rgbClr val="0070C0"/>
                </a:solidFill>
                <a:cs typeface="Raavi" panose="020B0502040204020203" pitchFamily="34" charset="0"/>
              </a:rPr>
              <a:t>soutenir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rgbClr val="0070C0"/>
                </a:solidFill>
                <a:cs typeface="Raavi" panose="020B0502040204020203" pitchFamily="34" charset="0"/>
              </a:rPr>
              <a:t>l’enseignant.e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rgbClr val="0070C0"/>
                </a:solidFill>
                <a:cs typeface="Raavi" panose="020B0502040204020203" pitchFamily="34" charset="0"/>
              </a:rPr>
              <a:t>accueilli.e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 </a:t>
            </a:r>
            <a:r>
              <a:rPr lang="de-CH" sz="2000" b="1" dirty="0">
                <a:solidFill>
                  <a:schemeClr val="accent1"/>
                </a:solidFill>
                <a:latin typeface="+mj-lt"/>
                <a:cs typeface="Raavi" panose="020B0502040204020203" pitchFamily="34" charset="0"/>
              </a:rPr>
              <a:t>	</a:t>
            </a:r>
            <a:r>
              <a:rPr lang="de-CH" sz="2000" dirty="0">
                <a:cs typeface="Raavi" panose="020B0502040204020203" pitchFamily="34" charset="0"/>
              </a:rPr>
              <a:t>Kolleg-in zur Unterstützung der Gastlehrperson </a:t>
            </a:r>
            <a:r>
              <a:rPr lang="de-CH" sz="2000" dirty="0">
                <a:solidFill>
                  <a:schemeClr val="accent1"/>
                </a:solidFill>
                <a:cs typeface="Raavi" panose="020B0502040204020203" pitchFamily="34" charset="0"/>
              </a:rPr>
              <a:t>frais </a:t>
            </a:r>
            <a:r>
              <a:rPr lang="de-CH" sz="2000" dirty="0" err="1">
                <a:solidFill>
                  <a:schemeClr val="accent1"/>
                </a:solidFill>
                <a:cs typeface="Raavi" panose="020B0502040204020203" pitchFamily="34" charset="0"/>
              </a:rPr>
              <a:t>couverts</a:t>
            </a:r>
            <a:r>
              <a:rPr lang="de-CH" sz="2000" dirty="0">
                <a:solidFill>
                  <a:schemeClr val="accent1"/>
                </a:solidFill>
                <a:cs typeface="Raavi" panose="020B0502040204020203" pitchFamily="34" charset="0"/>
              </a:rPr>
              <a:t> par </a:t>
            </a:r>
            <a:r>
              <a:rPr lang="de-CH" sz="2000" dirty="0" err="1">
                <a:solidFill>
                  <a:schemeClr val="accent1"/>
                </a:solidFill>
                <a:cs typeface="Raavi" panose="020B0502040204020203" pitchFamily="34" charset="0"/>
              </a:rPr>
              <a:t>les</a:t>
            </a:r>
            <a:r>
              <a:rPr lang="de-CH" sz="2000" dirty="0">
                <a:solidFill>
                  <a:schemeClr val="accent1"/>
                </a:solidFill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chemeClr val="accent1"/>
                </a:solidFill>
                <a:cs typeface="Raavi" panose="020B0502040204020203" pitchFamily="34" charset="0"/>
              </a:rPr>
              <a:t>subventions</a:t>
            </a:r>
            <a:r>
              <a:rPr lang="de-CH" sz="2000" dirty="0">
                <a:solidFill>
                  <a:schemeClr val="accent1"/>
                </a:solidFill>
                <a:cs typeface="Raavi" panose="020B0502040204020203" pitchFamily="34" charset="0"/>
              </a:rPr>
              <a:t> Movetia	</a:t>
            </a:r>
            <a:r>
              <a:rPr lang="de-CH" sz="2000" dirty="0">
                <a:cs typeface="Raavi" panose="020B0502040204020203" pitchFamily="34" charset="0"/>
              </a:rPr>
              <a:t>über Movetia-Pauschalen gedeckt	</a:t>
            </a:r>
            <a:endParaRPr lang="de-CH" sz="2000" dirty="0">
              <a:solidFill>
                <a:schemeClr val="accent1"/>
              </a:solidFill>
              <a:cs typeface="Raavi" panose="020B0502040204020203" pitchFamily="34" charset="0"/>
            </a:endParaRPr>
          </a:p>
          <a:p>
            <a:endParaRPr lang="de-CH" sz="1000" b="1" dirty="0">
              <a:cs typeface="Raavi" panose="020B0502040204020203" pitchFamily="34" charset="0"/>
            </a:endParaRPr>
          </a:p>
          <a:p>
            <a:r>
              <a:rPr lang="de-CH" sz="2000" dirty="0">
                <a:latin typeface="+mj-lt"/>
                <a:cs typeface="Raavi" panose="020B0502040204020203" pitchFamily="34" charset="0"/>
              </a:rPr>
              <a:t>			</a:t>
            </a:r>
            <a:endParaRPr lang="de-CH" sz="1000" dirty="0">
              <a:latin typeface="+mj-lt"/>
              <a:cs typeface="Raavi" panose="020B0502040204020203" pitchFamily="34" charset="0"/>
            </a:endParaRPr>
          </a:p>
          <a:p>
            <a:r>
              <a:rPr lang="de-CH" sz="20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Ressources</a:t>
            </a:r>
            <a:r>
              <a:rPr lang="de-CH" sz="20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 </a:t>
            </a:r>
            <a:r>
              <a:rPr lang="de-CH" sz="20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d’organisation</a:t>
            </a:r>
            <a:r>
              <a:rPr lang="de-CH" sz="20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 </a:t>
            </a:r>
            <a:r>
              <a:rPr lang="de-CH" sz="20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pour</a:t>
            </a:r>
            <a:r>
              <a:rPr lang="de-CH" sz="20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 la </a:t>
            </a:r>
            <a:r>
              <a:rPr lang="de-CH" sz="20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direction</a:t>
            </a:r>
            <a:r>
              <a:rPr lang="de-CH" sz="20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 	</a:t>
            </a:r>
            <a:r>
              <a:rPr lang="de-CH" sz="2000" b="1" dirty="0">
                <a:cs typeface="Raavi" panose="020B0502040204020203" pitchFamily="34" charset="0"/>
              </a:rPr>
              <a:t>Organisationsmittel für die Schulleitung</a:t>
            </a:r>
            <a:r>
              <a:rPr lang="de-CH" sz="2000" dirty="0">
                <a:solidFill>
                  <a:srgbClr val="0070C0"/>
                </a:solidFill>
                <a:cs typeface="Raavi" panose="020B0502040204020203" pitchFamily="34" charset="0"/>
              </a:rPr>
              <a:t> </a:t>
            </a:r>
          </a:p>
          <a:p>
            <a:r>
              <a:rPr lang="de-CH" sz="2000" dirty="0">
                <a:solidFill>
                  <a:schemeClr val="accent1"/>
                </a:solidFill>
                <a:cs typeface="Raavi" panose="020B0502040204020203" pitchFamily="34" charset="0"/>
              </a:rPr>
              <a:t>frais </a:t>
            </a:r>
            <a:r>
              <a:rPr lang="de-CH" sz="2000" dirty="0" err="1">
                <a:solidFill>
                  <a:schemeClr val="accent1"/>
                </a:solidFill>
                <a:cs typeface="Raavi" panose="020B0502040204020203" pitchFamily="34" charset="0"/>
              </a:rPr>
              <a:t>couverts</a:t>
            </a:r>
            <a:r>
              <a:rPr lang="de-CH" sz="2000" dirty="0">
                <a:solidFill>
                  <a:schemeClr val="accent1"/>
                </a:solidFill>
                <a:cs typeface="Raavi" panose="020B0502040204020203" pitchFamily="34" charset="0"/>
              </a:rPr>
              <a:t> par </a:t>
            </a:r>
            <a:r>
              <a:rPr lang="de-CH" sz="2000" dirty="0" err="1">
                <a:solidFill>
                  <a:schemeClr val="accent1"/>
                </a:solidFill>
                <a:cs typeface="Raavi" panose="020B0502040204020203" pitchFamily="34" charset="0"/>
              </a:rPr>
              <a:t>les</a:t>
            </a:r>
            <a:r>
              <a:rPr lang="de-CH" sz="2000" dirty="0">
                <a:solidFill>
                  <a:schemeClr val="accent1"/>
                </a:solidFill>
                <a:cs typeface="Raavi" panose="020B0502040204020203" pitchFamily="34" charset="0"/>
              </a:rPr>
              <a:t> </a:t>
            </a:r>
            <a:r>
              <a:rPr lang="de-CH" sz="2000" dirty="0" err="1">
                <a:solidFill>
                  <a:schemeClr val="accent1"/>
                </a:solidFill>
                <a:cs typeface="Raavi" panose="020B0502040204020203" pitchFamily="34" charset="0"/>
              </a:rPr>
              <a:t>subventions</a:t>
            </a:r>
            <a:r>
              <a:rPr lang="de-CH" sz="2000" dirty="0">
                <a:solidFill>
                  <a:schemeClr val="accent1"/>
                </a:solidFill>
                <a:cs typeface="Raavi" panose="020B0502040204020203" pitchFamily="34" charset="0"/>
              </a:rPr>
              <a:t> Movetia </a:t>
            </a:r>
            <a:r>
              <a:rPr lang="de-CH" sz="2000" b="1" dirty="0">
                <a:cs typeface="Raavi" panose="020B0502040204020203" pitchFamily="34" charset="0"/>
              </a:rPr>
              <a:t>	</a:t>
            </a:r>
            <a:r>
              <a:rPr lang="de-CH" sz="2000" dirty="0">
                <a:cs typeface="Raavi" panose="020B0502040204020203" pitchFamily="34" charset="0"/>
              </a:rPr>
              <a:t>über Movetia-Pauschalen gedeckt </a:t>
            </a:r>
            <a:r>
              <a:rPr lang="de-CH" sz="2000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	</a:t>
            </a:r>
          </a:p>
        </p:txBody>
      </p:sp>
      <p:sp>
        <p:nvSpPr>
          <p:cNvPr id="8" name="Textfeld 11">
            <a:extLst>
              <a:ext uri="{FF2B5EF4-FFF2-40B4-BE49-F238E27FC236}">
                <a16:creationId xmlns:a16="http://schemas.microsoft.com/office/drawing/2014/main" id="{017AEBE7-8284-7B59-13D0-8BC323F0D95A}"/>
              </a:ext>
            </a:extLst>
          </p:cNvPr>
          <p:cNvSpPr txBox="1"/>
          <p:nvPr/>
        </p:nvSpPr>
        <p:spPr>
          <a:xfrm>
            <a:off x="511448" y="1113023"/>
            <a:ext cx="113258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CH" sz="14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La </a:t>
            </a:r>
            <a:r>
              <a:rPr lang="de-CH" sz="14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mobilité</a:t>
            </a:r>
            <a:r>
              <a:rPr lang="de-CH" sz="14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 des </a:t>
            </a:r>
            <a:r>
              <a:rPr lang="de-CH" sz="14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enseignant·e·s</a:t>
            </a:r>
            <a:r>
              <a:rPr lang="de-CH" sz="14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 </a:t>
            </a:r>
            <a:r>
              <a:rPr lang="de-CH" sz="14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est</a:t>
            </a:r>
            <a:r>
              <a:rPr lang="de-CH" sz="14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 </a:t>
            </a:r>
            <a:r>
              <a:rPr lang="de-CH" sz="14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soutenue</a:t>
            </a:r>
            <a:r>
              <a:rPr lang="de-CH" sz="14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 par </a:t>
            </a:r>
            <a:r>
              <a:rPr lang="de-CH" sz="1400" b="1" dirty="0" err="1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Movetia</a:t>
            </a:r>
            <a:r>
              <a:rPr lang="de-CH" sz="1400" b="1" dirty="0">
                <a:solidFill>
                  <a:srgbClr val="0070C0"/>
                </a:solidFill>
                <a:latin typeface="+mj-lt"/>
                <a:cs typeface="Raavi" panose="020B0502040204020203" pitchFamily="34" charset="0"/>
              </a:rPr>
              <a:t>. Programme: </a:t>
            </a:r>
            <a:r>
              <a:rPr lang="de-CH" sz="1400" b="1" u="sng" dirty="0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Stage </a:t>
            </a:r>
            <a:r>
              <a:rPr lang="de-CH" sz="1400" b="1" u="sng" dirty="0" err="1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d’observation</a:t>
            </a:r>
            <a:r>
              <a:rPr lang="de-CH" sz="1400" b="1" u="sng" dirty="0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et </a:t>
            </a:r>
            <a:r>
              <a:rPr lang="de-CH" sz="1400" b="1" u="sng" dirty="0" err="1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enseignement</a:t>
            </a:r>
            <a:r>
              <a:rPr lang="de-CH" sz="1400" b="1" u="sng" dirty="0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CH" sz="1400" b="1" u="sng" dirty="0" err="1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dans</a:t>
            </a:r>
            <a:r>
              <a:rPr lang="de-CH" sz="1400" b="1" u="sng" dirty="0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CH" sz="1400" b="1" u="sng" dirty="0" err="1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une</a:t>
            </a:r>
            <a:r>
              <a:rPr lang="de-CH" sz="1400" b="1" u="sng" dirty="0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CH" sz="1400" b="1" u="sng" dirty="0" err="1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autre</a:t>
            </a:r>
            <a:r>
              <a:rPr lang="de-CH" sz="1400" b="1" u="sng" dirty="0">
                <a:solidFill>
                  <a:srgbClr val="0563C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CH" sz="1400" b="1" u="sng" dirty="0" err="1">
                <a:solidFill>
                  <a:schemeClr val="accent1"/>
                </a:solidFill>
                <a:effectLst/>
                <a:latin typeface="Inter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école</a:t>
            </a:r>
            <a:endParaRPr lang="de-CH" sz="1400" b="1" dirty="0">
              <a:solidFill>
                <a:schemeClr val="accent1"/>
              </a:solidFill>
              <a:effectLst/>
              <a:latin typeface="Inter" panose="02000503000000020004" pitchFamily="2" charset="0"/>
            </a:endParaRPr>
          </a:p>
          <a:p>
            <a:pPr algn="l">
              <a:buNone/>
            </a:pPr>
            <a:r>
              <a:rPr lang="de-CH" sz="1400" b="1" dirty="0">
                <a:cs typeface="Raavi" panose="020B0502040204020203" pitchFamily="34" charset="0"/>
              </a:rPr>
              <a:t>Die Lehrpersonenmobilität wird von </a:t>
            </a:r>
            <a:r>
              <a:rPr lang="de-CH" sz="1400" b="1" dirty="0" err="1">
                <a:cs typeface="Raavi" panose="020B0502040204020203" pitchFamily="34" charset="0"/>
              </a:rPr>
              <a:t>Movetia</a:t>
            </a:r>
            <a:r>
              <a:rPr lang="de-CH" sz="1400" b="1" dirty="0">
                <a:cs typeface="Raavi" panose="020B0502040204020203" pitchFamily="34" charset="0"/>
              </a:rPr>
              <a:t> gefördert. Programm: </a:t>
            </a:r>
            <a:r>
              <a:rPr lang="de-CH" sz="1400" b="1" u="sng" dirty="0">
                <a:effectLst/>
                <a:latin typeface="Inter" panose="02000503000000020004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Hospitieren und unterrichten an anderen Schulen</a:t>
            </a:r>
            <a:endParaRPr lang="de-CH" sz="1400" b="1" dirty="0">
              <a:effectLst/>
              <a:latin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744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CDB81-B0AC-4BD5-3D8C-5393E4746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6C44AE-EF90-F2EF-BF0F-6C9CCCC36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00" y="1170372"/>
            <a:ext cx="11012400" cy="1292662"/>
          </a:xfrm>
        </p:spPr>
        <p:txBody>
          <a:bodyPr/>
          <a:lstStyle/>
          <a:p>
            <a:r>
              <a:rPr lang="fr-CH" sz="2800" dirty="0">
                <a:solidFill>
                  <a:srgbClr val="0070C0"/>
                </a:solidFill>
              </a:rPr>
              <a:t>8. Informations aux parents / responsables légaux</a:t>
            </a:r>
            <a:br>
              <a:rPr lang="fr-FR" sz="2800" dirty="0">
                <a:solidFill>
                  <a:srgbClr val="0070C0"/>
                </a:solidFill>
              </a:rPr>
            </a:br>
            <a:r>
              <a:rPr lang="fr-CH" sz="2800" dirty="0"/>
              <a:t>/ </a:t>
            </a:r>
            <a:r>
              <a:rPr lang="fr-CH" sz="2800" dirty="0" err="1"/>
              <a:t>Informationen</a:t>
            </a:r>
            <a:r>
              <a:rPr lang="fr-CH" sz="2800" dirty="0"/>
              <a:t> an die </a:t>
            </a:r>
            <a:r>
              <a:rPr lang="fr-CH" sz="2800" dirty="0" err="1"/>
              <a:t>Eltern</a:t>
            </a:r>
            <a:r>
              <a:rPr lang="fr-CH" sz="2800" dirty="0"/>
              <a:t> / </a:t>
            </a:r>
            <a:r>
              <a:rPr lang="fr-CH" sz="2800" dirty="0" err="1"/>
              <a:t>Erziehungsberechtigten</a:t>
            </a:r>
            <a:br>
              <a:rPr lang="fr-CH" sz="2800" dirty="0"/>
            </a:br>
            <a:endParaRPr lang="de-CH" sz="2800" dirty="0"/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4676AC45-1466-4A06-16E9-910E148D67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2350" y="2463034"/>
            <a:ext cx="5040000" cy="3059113"/>
          </a:xfrm>
        </p:spPr>
        <p:txBody>
          <a:bodyPr/>
          <a:lstStyle/>
          <a:p>
            <a:r>
              <a:rPr lang="de-DE" dirty="0"/>
              <a:t> Vorgeschlagener Brief an die Eltern</a:t>
            </a:r>
            <a:endParaRPr lang="fr-FR" dirty="0">
              <a:solidFill>
                <a:srgbClr val="0563C1"/>
              </a:solidFill>
            </a:endParaRPr>
          </a:p>
          <a:p>
            <a:endParaRPr lang="fr-FR" dirty="0">
              <a:solidFill>
                <a:srgbClr val="0563C1"/>
              </a:solidFill>
            </a:endParaRPr>
          </a:p>
          <a:p>
            <a:endParaRPr lang="fr-FR" dirty="0">
              <a:solidFill>
                <a:srgbClr val="0563C1"/>
              </a:solidFill>
            </a:endParaRPr>
          </a:p>
          <a:p>
            <a:endParaRPr lang="fr-FR" dirty="0">
              <a:solidFill>
                <a:srgbClr val="0563C1"/>
              </a:solidFill>
            </a:endParaRPr>
          </a:p>
          <a:p>
            <a:endParaRPr lang="fr-FR" dirty="0">
              <a:solidFill>
                <a:srgbClr val="0563C1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0563C1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D83E07-BBA2-35AE-A70B-9D1C92A21A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1529" y="2463034"/>
            <a:ext cx="5037671" cy="3344862"/>
          </a:xfrm>
        </p:spPr>
        <p:txBody>
          <a:bodyPr/>
          <a:lstStyle/>
          <a:p>
            <a:r>
              <a:rPr lang="fr-CH" dirty="0">
                <a:solidFill>
                  <a:srgbClr val="0070C0"/>
                </a:solidFill>
              </a:rPr>
              <a:t>Lettre aux parents proposée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ECFA55-0F12-DA17-7BD9-770D7ECD7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5E3ACD-6973-E91C-1805-EBDE1105C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3EC982-4FF5-5712-4F16-67DF66FCB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10533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465830-F6F5-0C70-D614-A13AF920B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>
                <a:solidFill>
                  <a:srgbClr val="0070C0"/>
                </a:solidFill>
              </a:rPr>
              <a:t>9. Aspects pratiques </a:t>
            </a:r>
            <a:r>
              <a:rPr lang="fr-CH" dirty="0"/>
              <a:t>/ </a:t>
            </a:r>
            <a:r>
              <a:rPr lang="fr-CH" dirty="0" err="1"/>
              <a:t>Hinweise</a:t>
            </a:r>
            <a:r>
              <a:rPr lang="fr-CH" dirty="0"/>
              <a:t> und </a:t>
            </a:r>
            <a:r>
              <a:rPr lang="fr-CH" dirty="0" err="1"/>
              <a:t>Praktishes</a:t>
            </a:r>
            <a:endParaRPr lang="de-CH" dirty="0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E81179E1-64F2-DC0A-B221-B3C62C39AD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400" y="2641355"/>
            <a:ext cx="11017250" cy="2870691"/>
          </a:xfrm>
          <a:prstGeom prst="rect">
            <a:avLst/>
          </a:prstGeom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AE80E4-DBC6-75AA-8E12-7141800BD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5B2E11-5D8F-252A-8CC9-6D69E0417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3611A2-8D82-7C04-3162-09B0C0EB2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4063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D87403-30ED-0D66-F9AD-E901437A7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7947-06BB-4765-BEA0-4C6C5DE4E9F0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EBC707-207B-A548-B265-C859BAB5E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8DC714-8994-03C2-944D-1ED8FEE81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17</a:t>
            </a:fld>
            <a:endParaRPr lang="de-CH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EF91C6-0F0E-9C00-F9BD-14C430E58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14" y="2027689"/>
            <a:ext cx="6955800" cy="4039204"/>
          </a:xfrm>
        </p:spPr>
        <p:txBody>
          <a:bodyPr/>
          <a:lstStyle/>
          <a:p>
            <a:pPr marL="270000" lvl="1" indent="0">
              <a:buNone/>
            </a:pPr>
            <a:r>
              <a:rPr lang="fr-FR" dirty="0">
                <a:solidFill>
                  <a:srgbClr val="0070C0"/>
                </a:solidFill>
                <a:latin typeface="+mj-lt"/>
                <a:ea typeface="+mj-ea"/>
                <a:cs typeface="Raavi" panose="020B0502040204020203" pitchFamily="34" charset="0"/>
              </a:rPr>
              <a:t>Site web avec toutes les informations liées au programme :</a:t>
            </a:r>
          </a:p>
          <a:p>
            <a:pPr marL="0" indent="0">
              <a:buNone/>
            </a:pPr>
            <a:r>
              <a:rPr lang="fr-FR" dirty="0"/>
              <a:t>    </a:t>
            </a:r>
            <a:r>
              <a:rPr lang="de-CH" dirty="0"/>
              <a:t>Website mit allen fürs Programm relevanten Informationen: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sz="11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</a:t>
            </a:r>
          </a:p>
          <a:p>
            <a:pPr marL="0" indent="0">
              <a:buNone/>
            </a:pPr>
            <a:r>
              <a:rPr lang="fr-FR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</a:t>
            </a:r>
            <a:r>
              <a:rPr lang="de-CH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https://immersion-autrement.ch/</a:t>
            </a:r>
            <a:endParaRPr lang="de-CH" dirty="0">
              <a:solidFill>
                <a:srgbClr val="0563C1"/>
              </a:solidFill>
            </a:endParaRPr>
          </a:p>
          <a:p>
            <a:pPr marL="0" indent="0">
              <a:buNone/>
            </a:pPr>
            <a:endParaRPr lang="de-CH" sz="1000" dirty="0"/>
          </a:p>
          <a:p>
            <a:pPr marL="270000" lvl="1" indent="0">
              <a:buNone/>
            </a:pPr>
            <a:endParaRPr lang="de-CH" dirty="0">
              <a:solidFill>
                <a:srgbClr val="0070C0"/>
              </a:solidFill>
              <a:latin typeface="+mj-lt"/>
              <a:ea typeface="+mj-ea"/>
              <a:cs typeface="Raavi" panose="020B0502040204020203" pitchFamily="34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DE7D734-B819-27E0-62BC-7780D17508F7}"/>
              </a:ext>
            </a:extLst>
          </p:cNvPr>
          <p:cNvSpPr txBox="1">
            <a:spLocks/>
          </p:cNvSpPr>
          <p:nvPr/>
        </p:nvSpPr>
        <p:spPr>
          <a:xfrm>
            <a:off x="359229" y="849296"/>
            <a:ext cx="11553496" cy="4924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>
                <a:solidFill>
                  <a:schemeClr val="accent1"/>
                </a:solidFill>
              </a:rPr>
              <a:t>10. Pour plus </a:t>
            </a:r>
            <a:r>
              <a:rPr lang="de-CH" dirty="0" err="1">
                <a:solidFill>
                  <a:schemeClr val="accent1"/>
                </a:solidFill>
              </a:rPr>
              <a:t>d’informations</a:t>
            </a:r>
            <a:r>
              <a:rPr lang="de-CH" dirty="0">
                <a:solidFill>
                  <a:schemeClr val="accent1"/>
                </a:solidFill>
              </a:rPr>
              <a:t> </a:t>
            </a:r>
            <a:r>
              <a:rPr lang="de-CH" dirty="0"/>
              <a:t>/ Weitere Informationen</a:t>
            </a:r>
          </a:p>
        </p:txBody>
      </p:sp>
      <p:pic>
        <p:nvPicPr>
          <p:cNvPr id="2" name="Grafik 1" descr="Ein Bild, das Muster, Quadrat, Pixel enthält.&#10;&#10;KI-generierte Inhalte können fehlerhaft sein.">
            <a:extLst>
              <a:ext uri="{FF2B5EF4-FFF2-40B4-BE49-F238E27FC236}">
                <a16:creationId xmlns:a16="http://schemas.microsoft.com/office/drawing/2014/main" id="{FFD1559D-4C36-221D-16DB-1EAB0B1B488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096000" y="3323750"/>
            <a:ext cx="879235" cy="861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424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722780-8210-1BCE-DE63-E28EDEF03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30" y="1660765"/>
            <a:ext cx="8817427" cy="3991360"/>
          </a:xfrm>
        </p:spPr>
        <p:txBody>
          <a:bodyPr/>
          <a:lstStyle/>
          <a:p>
            <a:pPr marL="0" indent="0">
              <a:buNone/>
            </a:pPr>
            <a:r>
              <a:rPr lang="fr-FR" sz="1600" b="1">
                <a:solidFill>
                  <a:srgbClr val="0070C0"/>
                </a:solidFill>
                <a:latin typeface="+mj-lt"/>
              </a:rPr>
              <a:t>Publications rassemblées sur le projet pilote </a:t>
            </a:r>
            <a:r>
              <a:rPr lang="de-CH" sz="1600" b="1">
                <a:latin typeface="+mj-lt"/>
              </a:rPr>
              <a:t>/ Gesammelte Publikationen zum Pilotprojekt</a:t>
            </a:r>
          </a:p>
          <a:p>
            <a:pPr marL="0" indent="0">
              <a:buNone/>
            </a:pPr>
            <a:r>
              <a:rPr lang="de-CH" sz="1400" b="1">
                <a:latin typeface="+mj-lt"/>
                <a:sym typeface="Wingdings" panose="05000000000000000000" pitchFamily="2" charset="2"/>
              </a:rPr>
              <a:t> </a:t>
            </a:r>
            <a:r>
              <a:rPr lang="de-CH" sz="1400" b="1"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https://immersion-autrement.ch/publikationen-publications/</a:t>
            </a:r>
            <a:endParaRPr lang="de-CH" sz="1400" b="1">
              <a:latin typeface="+mj-lt"/>
            </a:endParaRPr>
          </a:p>
          <a:p>
            <a:pPr marL="0" indent="0">
              <a:buNone/>
            </a:pPr>
            <a:endParaRPr lang="de-CH" sz="1200">
              <a:latin typeface="+mj-lt"/>
            </a:endParaRPr>
          </a:p>
          <a:p>
            <a:pPr marL="0" indent="0">
              <a:buNone/>
            </a:pPr>
            <a:r>
              <a:rPr lang="fr-FR" sz="1600" b="1">
                <a:solidFill>
                  <a:srgbClr val="0070C0"/>
                </a:solidFill>
                <a:latin typeface="+mj-lt"/>
              </a:rPr>
              <a:t>D’autres liens </a:t>
            </a:r>
            <a:r>
              <a:rPr lang="de-CH" sz="1600" b="1">
                <a:latin typeface="+mj-lt"/>
              </a:rPr>
              <a:t>/ Weitere Links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sz="1200">
                <a:latin typeface="+mj-lt"/>
              </a:rPr>
              <a:t>Bundesamt für Statistik (Hrsg.) (2022a). Sprachenlandschaft in der Schweiz. Neuchâtel: Bundesamt für Statistik. Abgerufen von: </a:t>
            </a:r>
            <a:r>
              <a:rPr lang="de-CH" sz="1200" u="sng">
                <a:latin typeface="+mj-lt"/>
                <a:hlinkClick r:id="rId4"/>
              </a:rPr>
              <a:t>https://www.bfs.admin.ch/asset/de/2202-2200</a:t>
            </a:r>
            <a:r>
              <a:rPr lang="de-CH" sz="1200">
                <a:latin typeface="+mj-lt"/>
              </a:rPr>
              <a:t> [16.08.2024]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200" err="1">
                <a:latin typeface="+mj-lt"/>
                <a:cs typeface="Arial" panose="020B0604020202020204" pitchFamily="34" charset="0"/>
              </a:rPr>
              <a:t>Bundesamt</a:t>
            </a:r>
            <a:r>
              <a:rPr lang="fr-FR" sz="1200">
                <a:latin typeface="+mj-lt"/>
                <a:cs typeface="Arial" panose="020B0604020202020204" pitchFamily="34" charset="0"/>
              </a:rPr>
              <a:t>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für</a:t>
            </a:r>
            <a:r>
              <a:rPr lang="fr-FR" sz="1200">
                <a:latin typeface="+mj-lt"/>
                <a:cs typeface="Arial" panose="020B0604020202020204" pitchFamily="34" charset="0"/>
              </a:rPr>
              <a:t>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Statistik</a:t>
            </a:r>
            <a:r>
              <a:rPr lang="fr-FR" sz="1200">
                <a:latin typeface="+mj-lt"/>
                <a:cs typeface="Arial" panose="020B0604020202020204" pitchFamily="34" charset="0"/>
              </a:rPr>
              <a:t> / Office fédéral de la statistique (2022). Die vier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Sprachgebiete</a:t>
            </a:r>
            <a:r>
              <a:rPr lang="fr-FR" sz="1200">
                <a:latin typeface="+mj-lt"/>
                <a:cs typeface="Arial" panose="020B0604020202020204" pitchFamily="34" charset="0"/>
              </a:rPr>
              <a:t> der Schweiz. </a:t>
            </a:r>
            <a:r>
              <a:rPr lang="fr-FR" sz="1200">
                <a:latin typeface="+mj-lt"/>
                <a:cs typeface="Arial" panose="020B0604020202020204" pitchFamily="34" charset="0"/>
                <a:hlinkClick r:id="rId5"/>
              </a:rPr>
              <a:t>https://www.bfs.admin.ch/asset/de/23366958</a:t>
            </a:r>
            <a:r>
              <a:rPr lang="fr-FR" sz="1200">
                <a:latin typeface="+mj-lt"/>
                <a:cs typeface="Arial" panose="020B0604020202020204" pitchFamily="34" charset="0"/>
              </a:rPr>
              <a:t> </a:t>
            </a:r>
            <a:r>
              <a:rPr lang="de-CH" sz="1200" b="0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[31.08.24].</a:t>
            </a:r>
            <a:endParaRPr lang="fr-FR" sz="1200">
              <a:latin typeface="+mj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CDIP (2019). </a:t>
            </a:r>
            <a:r>
              <a:rPr lang="de-CH" sz="1200" err="1">
                <a:latin typeface="+mj-lt"/>
                <a:cs typeface="Arial" panose="020B0604020202020204" pitchFamily="34" charset="0"/>
              </a:rPr>
              <a:t>Récommandations</a:t>
            </a:r>
            <a:r>
              <a:rPr lang="de-CH" sz="1200">
                <a:latin typeface="+mj-lt"/>
                <a:cs typeface="Arial" panose="020B0604020202020204" pitchFamily="34" charset="0"/>
              </a:rPr>
              <a:t> </a:t>
            </a:r>
            <a:r>
              <a:rPr lang="de-CH" sz="1200" err="1">
                <a:latin typeface="+mj-lt"/>
                <a:cs typeface="Arial" panose="020B0604020202020204" pitchFamily="34" charset="0"/>
              </a:rPr>
              <a:t>d’éxecution</a:t>
            </a:r>
            <a:r>
              <a:rPr lang="de-CH" sz="1200">
                <a:latin typeface="+mj-lt"/>
                <a:cs typeface="Arial" panose="020B0604020202020204" pitchFamily="34" charset="0"/>
              </a:rPr>
              <a:t> </a:t>
            </a:r>
            <a:r>
              <a:rPr lang="de-CH" sz="1200">
                <a:effectLst/>
                <a:latin typeface="+mj-lt"/>
                <a:cs typeface="Arial" panose="020B0604020202020204" pitchFamily="34" charset="0"/>
              </a:rPr>
              <a:t>relatives à la </a:t>
            </a:r>
            <a:r>
              <a:rPr lang="de-CH" sz="1200" err="1">
                <a:effectLst/>
                <a:latin typeface="+mj-lt"/>
                <a:cs typeface="Arial" panose="020B0604020202020204" pitchFamily="34" charset="0"/>
              </a:rPr>
              <a:t>coordination</a:t>
            </a:r>
            <a:r>
              <a:rPr lang="de-CH" sz="1200"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lang="de-CH" sz="1200" err="1">
                <a:effectLst/>
                <a:latin typeface="+mj-lt"/>
                <a:cs typeface="Arial" panose="020B0604020202020204" pitchFamily="34" charset="0"/>
              </a:rPr>
              <a:t>intercantonale</a:t>
            </a:r>
            <a:r>
              <a:rPr lang="de-CH" sz="1200">
                <a:effectLst/>
                <a:latin typeface="+mj-lt"/>
                <a:cs typeface="Arial" panose="020B0604020202020204" pitchFamily="34" charset="0"/>
              </a:rPr>
              <a:t> des </a:t>
            </a:r>
            <a:r>
              <a:rPr lang="de-CH" sz="1200" err="1">
                <a:effectLst/>
                <a:latin typeface="+mj-lt"/>
                <a:cs typeface="Arial" panose="020B0604020202020204" pitchFamily="34" charset="0"/>
              </a:rPr>
              <a:t>échanges</a:t>
            </a:r>
            <a:r>
              <a:rPr lang="de-CH" sz="1200">
                <a:effectLst/>
                <a:latin typeface="+mj-lt"/>
                <a:cs typeface="Arial" panose="020B0604020202020204" pitchFamily="34" charset="0"/>
              </a:rPr>
              <a:t> et de la </a:t>
            </a:r>
            <a:r>
              <a:rPr lang="de-CH" sz="1200" err="1">
                <a:effectLst/>
                <a:latin typeface="+mj-lt"/>
                <a:cs typeface="Arial" panose="020B0604020202020204" pitchFamily="34" charset="0"/>
              </a:rPr>
              <a:t>mobilité</a:t>
            </a:r>
            <a:r>
              <a:rPr lang="de-CH" sz="1200">
                <a:latin typeface="+mj-lt"/>
                <a:cs typeface="Arial" panose="020B0604020202020204" pitchFamily="34" charset="0"/>
              </a:rPr>
              <a:t>. 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  <a:hlinkClick r:id="rId6"/>
              </a:rPr>
              <a:t>https://www.edk.ch/fr/themes/transversaux/langues-et-echanges?set_language=fr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 </a:t>
            </a:r>
            <a:r>
              <a:rPr lang="de-CH" sz="1200" b="0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[31.08.24].</a:t>
            </a:r>
            <a:endParaRPr lang="de-CH" sz="1200">
              <a:highlight>
                <a:srgbClr val="FFFFFF"/>
              </a:highlight>
              <a:latin typeface="+mj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CDIP (2017). </a:t>
            </a:r>
            <a:r>
              <a:rPr lang="de-CH" sz="1200" err="1">
                <a:latin typeface="+mj-lt"/>
                <a:cs typeface="Arial" panose="020B0604020202020204" pitchFamily="34" charset="0"/>
              </a:rPr>
              <a:t>Recommandations</a:t>
            </a:r>
            <a:r>
              <a:rPr lang="de-CH" sz="1200">
                <a:latin typeface="+mj-lt"/>
                <a:cs typeface="Arial" panose="020B0604020202020204" pitchFamily="34" charset="0"/>
              </a:rPr>
              <a:t> relatives à </a:t>
            </a:r>
            <a:r>
              <a:rPr lang="de-CH" sz="1200" err="1">
                <a:latin typeface="+mj-lt"/>
                <a:cs typeface="Arial" panose="020B0604020202020204" pitchFamily="34" charset="0"/>
              </a:rPr>
              <a:t>l’enseignement</a:t>
            </a:r>
            <a:r>
              <a:rPr lang="de-CH" sz="1200">
                <a:latin typeface="+mj-lt"/>
                <a:cs typeface="Arial" panose="020B0604020202020204" pitchFamily="34" charset="0"/>
              </a:rPr>
              <a:t> des </a:t>
            </a:r>
            <a:r>
              <a:rPr lang="de-CH" sz="1200" err="1">
                <a:latin typeface="+mj-lt"/>
                <a:cs typeface="Arial" panose="020B0604020202020204" pitchFamily="34" charset="0"/>
              </a:rPr>
              <a:t>langues</a:t>
            </a:r>
            <a:r>
              <a:rPr lang="de-CH" sz="1200">
                <a:latin typeface="+mj-lt"/>
                <a:cs typeface="Arial" panose="020B0604020202020204" pitchFamily="34" charset="0"/>
              </a:rPr>
              <a:t> </a:t>
            </a:r>
            <a:r>
              <a:rPr lang="de-CH" sz="1200" err="1">
                <a:latin typeface="+mj-lt"/>
                <a:cs typeface="Arial" panose="020B0604020202020204" pitchFamily="34" charset="0"/>
              </a:rPr>
              <a:t>étrangères</a:t>
            </a:r>
            <a:r>
              <a:rPr lang="de-CH" sz="1200">
                <a:latin typeface="+mj-lt"/>
                <a:cs typeface="Arial" panose="020B0604020202020204" pitchFamily="34" charset="0"/>
              </a:rPr>
              <a:t> 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  <a:hlinkClick r:id="rId6"/>
              </a:rPr>
              <a:t>https://www.edk.ch/fr/themes/transversaux/langues-et-echanges?set_language=fr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 </a:t>
            </a:r>
            <a:r>
              <a:rPr lang="de-CH" sz="1200" b="0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[31.08.24]</a:t>
            </a:r>
            <a:endParaRPr lang="fr-FR" sz="1200">
              <a:latin typeface="+mj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CH" sz="1200" b="0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EDK (2019). Ausführungsempfehlungen für die interkantonale Koordination von Austausch und Mobilität. </a:t>
            </a:r>
            <a:r>
              <a:rPr lang="de-CH" sz="1200" b="0" u="sng" strike="noStrike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  <a:hlinkClick r:id="rId7"/>
              </a:rPr>
              <a:t>https://edudoc.ch/record/202454/files/ausfuehrungsempfehlungen_austausch_mobilitaet_d.pdf</a:t>
            </a:r>
            <a:r>
              <a:rPr lang="de-CH" sz="1200" b="0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  <a:hlinkClick r:id="rId7"/>
              </a:rPr>
              <a:t> </a:t>
            </a:r>
            <a:r>
              <a:rPr lang="de-CH" sz="1200" b="0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[31.08.24]</a:t>
            </a:r>
            <a:endParaRPr lang="de-CH" sz="1200">
              <a:highlight>
                <a:srgbClr val="FFFFFF"/>
              </a:highlight>
              <a:latin typeface="+mj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EDK (2017). </a:t>
            </a:r>
            <a:r>
              <a:rPr lang="de-CH" sz="1200">
                <a:latin typeface="+mj-lt"/>
                <a:cs typeface="Arial" panose="020B0604020202020204" pitchFamily="34" charset="0"/>
              </a:rPr>
              <a:t>Empfehlungen zum Fremdsprachenunterricht in der obligatorischen Schule.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 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  <a:hlinkClick r:id="rId8"/>
              </a:rPr>
              <a:t>https://www.edk.ch/de/themen/transversal/sprachen-und-austausch?set_language=de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 </a:t>
            </a:r>
            <a:r>
              <a:rPr lang="de-CH" sz="1200" b="0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[31.08.24]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PH FHNW (2024). Bilingualer Unterricht an der Schule? </a:t>
            </a:r>
            <a:r>
              <a:rPr lang="de-CH" sz="1200" err="1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Absolument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! 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  <a:hlinkClick r:id="rId9"/>
              </a:rPr>
              <a:t>https://bili-macht-schule.ch/</a:t>
            </a:r>
            <a:r>
              <a:rPr lang="de-CH" sz="1200"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 </a:t>
            </a:r>
            <a:r>
              <a:rPr lang="de-CH" sz="1200" b="0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[31.08.24]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200" err="1">
                <a:latin typeface="+mj-lt"/>
                <a:cs typeface="Arial" panose="020B0604020202020204" pitchFamily="34" charset="0"/>
              </a:rPr>
              <a:t>Raasch</a:t>
            </a:r>
            <a:r>
              <a:rPr lang="fr-FR" sz="1200">
                <a:latin typeface="+mj-lt"/>
                <a:cs typeface="Arial" panose="020B0604020202020204" pitchFamily="34" charset="0"/>
              </a:rPr>
              <a:t>, Albert (2019):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Didaktik</a:t>
            </a:r>
            <a:r>
              <a:rPr lang="fr-FR" sz="1200">
                <a:latin typeface="+mj-lt"/>
                <a:cs typeface="Arial" panose="020B0604020202020204" pitchFamily="34" charset="0"/>
              </a:rPr>
              <a:t> der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Grenzregionen</a:t>
            </a:r>
            <a:r>
              <a:rPr lang="fr-FR" sz="1200">
                <a:latin typeface="+mj-lt"/>
                <a:cs typeface="Arial" panose="020B0604020202020204" pitchFamily="34" charset="0"/>
              </a:rPr>
              <a:t>. In: Fäcke, Christiane &amp;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Meißner</a:t>
            </a:r>
            <a:r>
              <a:rPr lang="fr-FR" sz="1200">
                <a:latin typeface="+mj-lt"/>
                <a:cs typeface="Arial" panose="020B0604020202020204" pitchFamily="34" charset="0"/>
              </a:rPr>
              <a:t>, Franz-Joseph (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Hrsg</a:t>
            </a:r>
            <a:r>
              <a:rPr lang="fr-FR" sz="1200">
                <a:latin typeface="+mj-lt"/>
                <a:cs typeface="Arial" panose="020B0604020202020204" pitchFamily="34" charset="0"/>
              </a:rPr>
              <a:t>.):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Handbuch</a:t>
            </a:r>
            <a:r>
              <a:rPr lang="fr-FR" sz="1200">
                <a:latin typeface="+mj-lt"/>
                <a:cs typeface="Arial" panose="020B0604020202020204" pitchFamily="34" charset="0"/>
              </a:rPr>
              <a:t>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Mehrsprachigkeits</a:t>
            </a:r>
            <a:r>
              <a:rPr lang="fr-FR" sz="1200">
                <a:latin typeface="+mj-lt"/>
                <a:cs typeface="Arial" panose="020B0604020202020204" pitchFamily="34" charset="0"/>
              </a:rPr>
              <a:t>-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undMehrkulturalitätsdidaktik</a:t>
            </a:r>
            <a:r>
              <a:rPr lang="fr-FR" sz="1200">
                <a:latin typeface="+mj-lt"/>
                <a:cs typeface="Arial" panose="020B0604020202020204" pitchFamily="34" charset="0"/>
              </a:rPr>
              <a:t>. Tübingen: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Narr</a:t>
            </a:r>
            <a:r>
              <a:rPr lang="fr-FR" sz="1200">
                <a:latin typeface="+mj-lt"/>
                <a:cs typeface="Arial" panose="020B0604020202020204" pitchFamily="34" charset="0"/>
              </a:rPr>
              <a:t>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Francke</a:t>
            </a:r>
            <a:r>
              <a:rPr lang="fr-FR" sz="1200">
                <a:latin typeface="+mj-lt"/>
                <a:cs typeface="Arial" panose="020B0604020202020204" pitchFamily="34" charset="0"/>
              </a:rPr>
              <a:t> </a:t>
            </a:r>
            <a:r>
              <a:rPr lang="fr-FR" sz="1200" err="1">
                <a:latin typeface="+mj-lt"/>
                <a:cs typeface="Arial" panose="020B0604020202020204" pitchFamily="34" charset="0"/>
              </a:rPr>
              <a:t>Attempto</a:t>
            </a:r>
            <a:r>
              <a:rPr lang="fr-FR" sz="1200">
                <a:latin typeface="+mj-lt"/>
                <a:cs typeface="Arial" panose="020B0604020202020204" pitchFamily="34" charset="0"/>
              </a:rPr>
              <a:t>, 469-473.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FD58B2-71B6-A3D3-F3EB-0DBA2697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23E-E1FC-4732-AC7C-FC47719248E7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4DB13E-5E3B-AA85-D91A-1F60115B0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E35E0D-8BA0-C10A-7D08-27B80818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18</a:t>
            </a:fld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454DDC1-AEEB-58DF-FF14-8BACD7E475DA}"/>
              </a:ext>
            </a:extLst>
          </p:cNvPr>
          <p:cNvSpPr txBox="1">
            <a:spLocks/>
          </p:cNvSpPr>
          <p:nvPr/>
        </p:nvSpPr>
        <p:spPr>
          <a:xfrm>
            <a:off x="359229" y="852159"/>
            <a:ext cx="10811692" cy="4924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>
                <a:solidFill>
                  <a:srgbClr val="0070C0"/>
                </a:solidFill>
              </a:rPr>
              <a:t>11. Liens </a:t>
            </a:r>
            <a:r>
              <a:rPr lang="de-CH" dirty="0"/>
              <a:t>/ Links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822DE96-2DB2-3083-C5CE-90C142F85E00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2302" y="2352529"/>
            <a:ext cx="2832194" cy="4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938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CC3577A2-7D02-4995-3342-A494F5C899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20596" y="924972"/>
            <a:ext cx="5040000" cy="5229765"/>
          </a:xfrm>
        </p:spPr>
        <p:txBody>
          <a:bodyPr/>
          <a:lstStyle/>
          <a:p>
            <a:pPr marL="0" indent="0">
              <a:buNone/>
            </a:pPr>
            <a:r>
              <a:rPr lang="fr-FR" sz="2800" b="1" dirty="0">
                <a:solidFill>
                  <a:srgbClr val="0070C0"/>
                </a:solidFill>
              </a:rPr>
              <a:t>Programme</a:t>
            </a:r>
          </a:p>
          <a:p>
            <a:pPr marL="457200" indent="-457200">
              <a:buAutoNum type="arabicPeriod"/>
            </a:pPr>
            <a:r>
              <a:rPr lang="fr-FR" dirty="0">
                <a:solidFill>
                  <a:srgbClr val="0070C0"/>
                </a:solidFill>
              </a:rPr>
              <a:t>Accueil – tour de table</a:t>
            </a:r>
          </a:p>
          <a:p>
            <a:pPr marL="457200" indent="-457200">
              <a:buAutoNum type="arabicPeriod"/>
            </a:pPr>
            <a:r>
              <a:rPr lang="fr-FR" dirty="0">
                <a:solidFill>
                  <a:srgbClr val="0070C0"/>
                </a:solidFill>
              </a:rPr>
              <a:t>Objectifs</a:t>
            </a:r>
          </a:p>
          <a:p>
            <a:pPr marL="457200" indent="-457200">
              <a:buAutoNum type="arabicPeriod"/>
            </a:pPr>
            <a:r>
              <a:rPr lang="fr-FR" dirty="0">
                <a:solidFill>
                  <a:srgbClr val="0070C0"/>
                </a:solidFill>
              </a:rPr>
              <a:t>Formats possibles</a:t>
            </a:r>
          </a:p>
          <a:p>
            <a:pPr marL="457200" indent="-457200">
              <a:buAutoNum type="arabicPeriod"/>
            </a:pPr>
            <a:r>
              <a:rPr lang="fr-FR" dirty="0">
                <a:solidFill>
                  <a:srgbClr val="0070C0"/>
                </a:solidFill>
              </a:rPr>
              <a:t>Calendrier</a:t>
            </a:r>
          </a:p>
          <a:p>
            <a:pPr marL="457200" indent="-457200">
              <a:buAutoNum type="arabicPeriod"/>
            </a:pPr>
            <a:r>
              <a:rPr lang="fr-FR" dirty="0">
                <a:solidFill>
                  <a:srgbClr val="0070C0"/>
                </a:solidFill>
              </a:rPr>
              <a:t>Aspects juridiques</a:t>
            </a:r>
          </a:p>
          <a:p>
            <a:pPr marL="457200" indent="-457200">
              <a:buAutoNum type="arabicPeriod"/>
            </a:pPr>
            <a:r>
              <a:rPr lang="fr-CH" dirty="0">
                <a:solidFill>
                  <a:srgbClr val="0070C0"/>
                </a:solidFill>
              </a:rPr>
              <a:t>Matières enseignées – évaluation</a:t>
            </a:r>
          </a:p>
          <a:p>
            <a:pPr marL="457200" indent="-457200">
              <a:buAutoNum type="arabicPeriod"/>
            </a:pPr>
            <a:r>
              <a:rPr lang="fr-CH" dirty="0">
                <a:solidFill>
                  <a:srgbClr val="0070C0"/>
                </a:solidFill>
              </a:rPr>
              <a:t>Finances</a:t>
            </a:r>
          </a:p>
          <a:p>
            <a:pPr marL="457200" indent="-457200">
              <a:buAutoNum type="arabicPeriod"/>
            </a:pPr>
            <a:r>
              <a:rPr lang="fr-CH" dirty="0">
                <a:solidFill>
                  <a:srgbClr val="0070C0"/>
                </a:solidFill>
              </a:rPr>
              <a:t>Informations aux parents / responsables légaux</a:t>
            </a:r>
          </a:p>
          <a:p>
            <a:pPr marL="457200" indent="-457200">
              <a:buAutoNum type="arabicPeriod"/>
            </a:pPr>
            <a:r>
              <a:rPr lang="fr-CH" dirty="0">
                <a:solidFill>
                  <a:srgbClr val="0070C0"/>
                </a:solidFill>
              </a:rPr>
              <a:t>Aspects pratiques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de-CH" dirty="0">
                <a:solidFill>
                  <a:schemeClr val="accent1"/>
                </a:solidFill>
              </a:rPr>
              <a:t>Pour plus </a:t>
            </a:r>
            <a:r>
              <a:rPr lang="de-CH" dirty="0" err="1">
                <a:solidFill>
                  <a:schemeClr val="accent1"/>
                </a:solidFill>
              </a:rPr>
              <a:t>d’informations</a:t>
            </a:r>
            <a:r>
              <a:rPr lang="de-CH" dirty="0">
                <a:solidFill>
                  <a:schemeClr val="accent1"/>
                </a:solidFill>
              </a:rPr>
              <a:t>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de-CH" dirty="0">
                <a:solidFill>
                  <a:schemeClr val="accent1"/>
                </a:solidFill>
              </a:rPr>
              <a:t>Liens</a:t>
            </a:r>
            <a:endParaRPr lang="de-CH" dirty="0"/>
          </a:p>
          <a:p>
            <a:pPr marL="457200" indent="-457200">
              <a:buAutoNum type="arabicPeriod"/>
            </a:pPr>
            <a:endParaRPr lang="fr-CH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D37F776A-B105-DC1E-24B9-E73425F28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9100" y="924972"/>
            <a:ext cx="5037671" cy="5229766"/>
          </a:xfrm>
        </p:spPr>
        <p:txBody>
          <a:bodyPr/>
          <a:lstStyle/>
          <a:p>
            <a:pPr marL="0" indent="0">
              <a:buNone/>
            </a:pPr>
            <a:r>
              <a:rPr lang="fr-FR" sz="2800" b="1" dirty="0" err="1"/>
              <a:t>Programm</a:t>
            </a:r>
            <a:endParaRPr lang="fr-FR" sz="2800" b="1" dirty="0"/>
          </a:p>
          <a:p>
            <a:pPr marL="457200" indent="-457200">
              <a:buAutoNum type="arabicPeriod"/>
            </a:pPr>
            <a:r>
              <a:rPr lang="fr-CH" dirty="0" err="1"/>
              <a:t>Begrüssung</a:t>
            </a:r>
            <a:r>
              <a:rPr lang="fr-CH" dirty="0"/>
              <a:t> &amp; </a:t>
            </a:r>
            <a:r>
              <a:rPr lang="fr-CH" dirty="0" err="1"/>
              <a:t>Vorstellungsrunde</a:t>
            </a:r>
            <a:endParaRPr lang="fr-CH" dirty="0"/>
          </a:p>
          <a:p>
            <a:pPr marL="457200" indent="-457200">
              <a:buAutoNum type="arabicPeriod"/>
            </a:pPr>
            <a:r>
              <a:rPr lang="fr-CH" dirty="0" err="1"/>
              <a:t>Ziele</a:t>
            </a:r>
            <a:endParaRPr lang="fr-CH" dirty="0"/>
          </a:p>
          <a:p>
            <a:pPr marL="457200" indent="-457200">
              <a:buAutoNum type="arabicPeriod"/>
            </a:pPr>
            <a:r>
              <a:rPr lang="fr-CH" dirty="0" err="1"/>
              <a:t>Mögliche</a:t>
            </a:r>
            <a:r>
              <a:rPr lang="fr-CH" dirty="0"/>
              <a:t> Formate</a:t>
            </a:r>
          </a:p>
          <a:p>
            <a:pPr marL="457200" indent="-457200">
              <a:buAutoNum type="arabicPeriod"/>
            </a:pPr>
            <a:r>
              <a:rPr lang="fr-CH" dirty="0" err="1"/>
              <a:t>Kalender</a:t>
            </a:r>
            <a:endParaRPr lang="fr-CH" dirty="0"/>
          </a:p>
          <a:p>
            <a:pPr marL="457200" indent="-457200">
              <a:buAutoNum type="arabicPeriod"/>
            </a:pPr>
            <a:r>
              <a:rPr lang="de-CH" dirty="0"/>
              <a:t>Rechtliches</a:t>
            </a:r>
          </a:p>
          <a:p>
            <a:pPr marL="457200" indent="-457200">
              <a:buAutoNum type="arabicPeriod"/>
            </a:pPr>
            <a:r>
              <a:rPr lang="fr-CH" dirty="0" err="1"/>
              <a:t>Unterrichtsfächer</a:t>
            </a:r>
            <a:r>
              <a:rPr lang="fr-CH" dirty="0"/>
              <a:t> – </a:t>
            </a:r>
            <a:r>
              <a:rPr lang="fr-CH" dirty="0" err="1"/>
              <a:t>Bewertung</a:t>
            </a:r>
            <a:endParaRPr lang="fr-CH" dirty="0"/>
          </a:p>
          <a:p>
            <a:pPr marL="457200" indent="-457200">
              <a:buAutoNum type="arabicPeriod"/>
            </a:pPr>
            <a:r>
              <a:rPr lang="fr-CH" dirty="0" err="1"/>
              <a:t>Finanzen</a:t>
            </a:r>
            <a:endParaRPr lang="fr-CH" dirty="0"/>
          </a:p>
          <a:p>
            <a:pPr marL="457200" indent="-457200">
              <a:buAutoNum type="arabicPeriod"/>
            </a:pPr>
            <a:r>
              <a:rPr lang="fr-CH" dirty="0" err="1"/>
              <a:t>Informationen</a:t>
            </a:r>
            <a:r>
              <a:rPr lang="fr-CH" dirty="0"/>
              <a:t> an die </a:t>
            </a:r>
            <a:r>
              <a:rPr lang="fr-CH" dirty="0" err="1"/>
              <a:t>Eltern</a:t>
            </a:r>
            <a:r>
              <a:rPr lang="fr-CH" dirty="0"/>
              <a:t> / </a:t>
            </a:r>
            <a:r>
              <a:rPr lang="fr-CH" dirty="0" err="1"/>
              <a:t>Erziehungsberechtigten</a:t>
            </a:r>
            <a:endParaRPr lang="fr-CH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fr-CH" dirty="0" err="1"/>
              <a:t>Hinweise</a:t>
            </a:r>
            <a:r>
              <a:rPr lang="fr-CH" dirty="0"/>
              <a:t> </a:t>
            </a:r>
            <a:r>
              <a:rPr lang="fr-CH" dirty="0" err="1"/>
              <a:t>und</a:t>
            </a:r>
            <a:r>
              <a:rPr lang="fr-CH" dirty="0"/>
              <a:t> </a:t>
            </a:r>
            <a:r>
              <a:rPr lang="fr-CH" dirty="0" err="1"/>
              <a:t>Praktishes</a:t>
            </a:r>
            <a:endParaRPr lang="fr-CH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de-CH" dirty="0"/>
              <a:t>Weitere Informationen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de-CH" dirty="0"/>
              <a:t>Links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dirty="0">
              <a:solidFill>
                <a:srgbClr val="0070C0"/>
              </a:solidFill>
            </a:endParaRPr>
          </a:p>
          <a:p>
            <a:pPr marL="457200" indent="-457200">
              <a:buAutoNum type="arabicPeriod"/>
            </a:pPr>
            <a:endParaRPr lang="fr-CH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8C4D42-09B1-E79D-2C54-8FB66B515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DD0208-945B-7703-1F64-FCA26418F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45E48F-8D45-6DEC-BA7E-5CA648F3E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4352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69E363-A99E-7009-582B-12E096375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822710"/>
            <a:ext cx="11012400" cy="492443"/>
          </a:xfrm>
        </p:spPr>
        <p:txBody>
          <a:bodyPr/>
          <a:lstStyle/>
          <a:p>
            <a:r>
              <a:rPr lang="fr-CH" dirty="0"/>
              <a:t>1. </a:t>
            </a:r>
            <a:r>
              <a:rPr lang="fr-CH" dirty="0" err="1"/>
              <a:t>Vorstellungsrunde</a:t>
            </a:r>
            <a:r>
              <a:rPr lang="fr-CH" dirty="0"/>
              <a:t> / </a:t>
            </a:r>
            <a:r>
              <a:rPr lang="fr-CH" dirty="0">
                <a:solidFill>
                  <a:srgbClr val="0070C0"/>
                </a:solidFill>
              </a:rPr>
              <a:t>Tour de table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1B56A1-8561-C1A4-8FDD-807B5C73DB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799" y="1485901"/>
            <a:ext cx="5399223" cy="4995862"/>
          </a:xfrm>
        </p:spPr>
        <p:txBody>
          <a:bodyPr/>
          <a:lstStyle/>
          <a:p>
            <a:pPr marL="0" indent="0">
              <a:buNone/>
            </a:pPr>
            <a:r>
              <a:rPr lang="fr-CH" b="1" dirty="0" err="1"/>
              <a:t>Koordinatoren</a:t>
            </a:r>
            <a:r>
              <a:rPr lang="fr-CH" b="1" dirty="0"/>
              <a:t> des </a:t>
            </a:r>
            <a:r>
              <a:rPr lang="fr-CH" b="1" dirty="0" err="1"/>
              <a:t>Kantons</a:t>
            </a:r>
            <a:r>
              <a:rPr lang="fr-CH" b="1" dirty="0"/>
              <a:t> </a:t>
            </a:r>
            <a:r>
              <a:rPr lang="fr-CH" b="1" dirty="0">
                <a:highlight>
                  <a:srgbClr val="FFFF00"/>
                </a:highlight>
              </a:rPr>
              <a:t>xxx</a:t>
            </a:r>
          </a:p>
          <a:p>
            <a:pPr>
              <a:buFontTx/>
              <a:buChar char="-"/>
            </a:pPr>
            <a:r>
              <a:rPr lang="fr-CH" dirty="0">
                <a:highlight>
                  <a:srgbClr val="FFFF00"/>
                </a:highlight>
              </a:rPr>
              <a:t>Xxx (</a:t>
            </a:r>
            <a:r>
              <a:rPr lang="fr-CH" dirty="0" err="1">
                <a:highlight>
                  <a:srgbClr val="FFFF00"/>
                </a:highlight>
              </a:rPr>
              <a:t>xxx@xxx</a:t>
            </a:r>
            <a:r>
              <a:rPr lang="fr-CH" dirty="0">
                <a:highlight>
                  <a:srgbClr val="FFFF00"/>
                </a:highlight>
              </a:rPr>
              <a:t>)</a:t>
            </a:r>
          </a:p>
          <a:p>
            <a:pPr>
              <a:buFontTx/>
              <a:buChar char="-"/>
            </a:pPr>
            <a:r>
              <a:rPr lang="fr-CH" dirty="0">
                <a:highlight>
                  <a:srgbClr val="FFFF00"/>
                </a:highlight>
              </a:rPr>
              <a:t>Xxx (</a:t>
            </a:r>
            <a:r>
              <a:rPr lang="fr-CH" dirty="0" err="1">
                <a:highlight>
                  <a:srgbClr val="FFFF00"/>
                </a:highlight>
              </a:rPr>
              <a:t>xxx@xxx</a:t>
            </a:r>
            <a:r>
              <a:rPr lang="fr-CH" dirty="0">
                <a:highlight>
                  <a:srgbClr val="FFFF00"/>
                </a:highlight>
              </a:rPr>
              <a:t>)</a:t>
            </a:r>
          </a:p>
          <a:p>
            <a:pPr>
              <a:buFontTx/>
              <a:buChar char="-"/>
            </a:pPr>
            <a:endParaRPr lang="fr-CH" dirty="0"/>
          </a:p>
          <a:p>
            <a:pPr marL="0" indent="0">
              <a:buNone/>
            </a:pPr>
            <a:r>
              <a:rPr lang="fr-CH" b="1" dirty="0"/>
              <a:t>Lehrer</a:t>
            </a:r>
          </a:p>
          <a:p>
            <a:pPr>
              <a:buFontTx/>
              <a:buChar char="-"/>
            </a:pPr>
            <a:r>
              <a:rPr lang="fr-CH" dirty="0">
                <a:highlight>
                  <a:srgbClr val="FFFF00"/>
                </a:highlight>
              </a:rPr>
              <a:t>Xxx (</a:t>
            </a:r>
            <a:r>
              <a:rPr lang="fr-CH" dirty="0" err="1">
                <a:highlight>
                  <a:srgbClr val="FFFF00"/>
                </a:highlight>
              </a:rPr>
              <a:t>xxx@xxx</a:t>
            </a:r>
            <a:r>
              <a:rPr lang="fr-CH" dirty="0">
                <a:highlight>
                  <a:srgbClr val="FFFF00"/>
                </a:highlight>
              </a:rPr>
              <a:t>)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b="1" dirty="0"/>
              <a:t>Schulleitung Xxx</a:t>
            </a:r>
            <a:br>
              <a:rPr lang="fr-CH" dirty="0"/>
            </a:br>
            <a:r>
              <a:rPr lang="fr-CH" dirty="0"/>
              <a:t>- </a:t>
            </a:r>
            <a:r>
              <a:rPr lang="fr-CH" dirty="0">
                <a:highlight>
                  <a:srgbClr val="FFFF00"/>
                </a:highlight>
              </a:rPr>
              <a:t>Xxx (</a:t>
            </a:r>
            <a:r>
              <a:rPr lang="fr-CH" dirty="0" err="1">
                <a:highlight>
                  <a:srgbClr val="FFFF00"/>
                </a:highlight>
              </a:rPr>
              <a:t>xxx@xxx</a:t>
            </a:r>
            <a:r>
              <a:rPr lang="fr-CH" dirty="0">
                <a:highlight>
                  <a:srgbClr val="FFFF00"/>
                </a:highlight>
              </a:rPr>
              <a:t>)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F3EFE8-2A1C-F985-5CBE-25FDA22EB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5979" y="1485902"/>
            <a:ext cx="5486934" cy="4678362"/>
          </a:xfrm>
        </p:spPr>
        <p:txBody>
          <a:bodyPr/>
          <a:lstStyle/>
          <a:p>
            <a:pPr marL="0" indent="0">
              <a:buNone/>
            </a:pPr>
            <a:r>
              <a:rPr lang="fr-CH" b="1" dirty="0">
                <a:solidFill>
                  <a:srgbClr val="0070C0"/>
                </a:solidFill>
              </a:rPr>
              <a:t>Coordinateur/</a:t>
            </a:r>
            <a:r>
              <a:rPr lang="fr-CH" b="1" dirty="0" err="1">
                <a:solidFill>
                  <a:srgbClr val="0070C0"/>
                </a:solidFill>
              </a:rPr>
              <a:t>trice</a:t>
            </a:r>
            <a:r>
              <a:rPr lang="fr-CH" b="1" dirty="0">
                <a:solidFill>
                  <a:srgbClr val="0070C0"/>
                </a:solidFill>
              </a:rPr>
              <a:t> des échanges linguistiques du canton de </a:t>
            </a:r>
            <a:r>
              <a:rPr lang="fr-CH" b="1" dirty="0">
                <a:solidFill>
                  <a:srgbClr val="0070C0"/>
                </a:solidFill>
                <a:highlight>
                  <a:srgbClr val="FFFF00"/>
                </a:highlight>
              </a:rPr>
              <a:t>xxx</a:t>
            </a:r>
          </a:p>
          <a:p>
            <a:pPr>
              <a:buFontTx/>
              <a:buChar char="-"/>
            </a:pPr>
            <a:r>
              <a:rPr lang="fr-CH" dirty="0">
                <a:solidFill>
                  <a:srgbClr val="0070C0"/>
                </a:solidFill>
                <a:highlight>
                  <a:srgbClr val="FFFF00"/>
                </a:highlight>
              </a:rPr>
              <a:t>Xxx (</a:t>
            </a:r>
            <a:r>
              <a:rPr lang="fr-CH" dirty="0" err="1">
                <a:solidFill>
                  <a:srgbClr val="0070C0"/>
                </a:solidFill>
                <a:highlight>
                  <a:srgbClr val="FFFF00"/>
                </a:highlight>
              </a:rPr>
              <a:t>xxx@xxx</a:t>
            </a:r>
            <a:r>
              <a:rPr lang="fr-CH" dirty="0">
                <a:solidFill>
                  <a:srgbClr val="0070C0"/>
                </a:solidFill>
                <a:highlight>
                  <a:srgbClr val="FFFF00"/>
                </a:highlight>
              </a:rPr>
              <a:t>)</a:t>
            </a:r>
          </a:p>
          <a:p>
            <a:pPr marL="0" indent="0">
              <a:buNone/>
            </a:pPr>
            <a:endParaRPr lang="fr-CH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CH" b="1" dirty="0">
                <a:solidFill>
                  <a:srgbClr val="0070C0"/>
                </a:solidFill>
              </a:rPr>
              <a:t>Enseignant</a:t>
            </a:r>
          </a:p>
          <a:p>
            <a:pPr>
              <a:buFontTx/>
              <a:buChar char="-"/>
            </a:pPr>
            <a:r>
              <a:rPr lang="fr-CH" b="1" dirty="0">
                <a:solidFill>
                  <a:srgbClr val="0070C0"/>
                </a:solidFill>
                <a:highlight>
                  <a:srgbClr val="FFFF00"/>
                </a:highlight>
              </a:rPr>
              <a:t>Xxx (</a:t>
            </a:r>
            <a:r>
              <a:rPr lang="fr-CH" b="1" dirty="0" err="1">
                <a:solidFill>
                  <a:srgbClr val="0070C0"/>
                </a:solidFill>
                <a:highlight>
                  <a:srgbClr val="FFFF00"/>
                </a:highlight>
              </a:rPr>
              <a:t>xxx@xxx</a:t>
            </a:r>
            <a:r>
              <a:rPr lang="fr-CH" b="1" dirty="0">
                <a:solidFill>
                  <a:srgbClr val="0070C0"/>
                </a:solidFill>
                <a:highlight>
                  <a:srgbClr val="FFFF00"/>
                </a:highlight>
              </a:rPr>
              <a:t>)</a:t>
            </a:r>
          </a:p>
          <a:p>
            <a:pPr marL="0" indent="0">
              <a:buNone/>
            </a:pPr>
            <a:endParaRPr lang="fr-CH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CH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CH" b="1" dirty="0">
                <a:solidFill>
                  <a:srgbClr val="0070C0"/>
                </a:solidFill>
              </a:rPr>
              <a:t>Direction Xxx</a:t>
            </a:r>
          </a:p>
          <a:p>
            <a:pPr>
              <a:buFontTx/>
              <a:buChar char="-"/>
            </a:pPr>
            <a:r>
              <a:rPr lang="fr-CH" b="1" dirty="0">
                <a:solidFill>
                  <a:srgbClr val="0070C0"/>
                </a:solidFill>
                <a:highlight>
                  <a:srgbClr val="FFFF00"/>
                </a:highlight>
              </a:rPr>
              <a:t>Xxx (</a:t>
            </a:r>
            <a:r>
              <a:rPr lang="fr-CH" b="1" dirty="0" err="1">
                <a:solidFill>
                  <a:srgbClr val="0070C0"/>
                </a:solidFill>
                <a:highlight>
                  <a:srgbClr val="FFFF00"/>
                </a:highlight>
              </a:rPr>
              <a:t>xxx@xxx</a:t>
            </a:r>
            <a:r>
              <a:rPr lang="fr-CH" b="1" dirty="0">
                <a:solidFill>
                  <a:srgbClr val="0070C0"/>
                </a:solidFill>
                <a:highlight>
                  <a:srgbClr val="FFFF00"/>
                </a:highlight>
              </a:rPr>
              <a:t>)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DB4064-6415-BB4F-D7C8-75360E69E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EF5-38F2-4474-B7E8-988075BB003D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C67D3B-0DC4-7E65-FA53-BE6A1822C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CB7105-ADEB-5CD8-D1C0-ACEC57B07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8418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57D63-23A4-FE9F-0F65-6A5AA2526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E0AC70-C0BE-6833-F4D8-106CDDE9F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822710"/>
            <a:ext cx="11012400" cy="492443"/>
          </a:xfrm>
        </p:spPr>
        <p:txBody>
          <a:bodyPr/>
          <a:lstStyle/>
          <a:p>
            <a:r>
              <a:rPr lang="fr-CH" dirty="0"/>
              <a:t>2. </a:t>
            </a:r>
            <a:r>
              <a:rPr lang="fr-CH" dirty="0" err="1"/>
              <a:t>Ziele</a:t>
            </a:r>
            <a:r>
              <a:rPr lang="fr-CH" dirty="0"/>
              <a:t> </a:t>
            </a:r>
            <a:r>
              <a:rPr lang="fr-CH" dirty="0" err="1"/>
              <a:t>für</a:t>
            </a:r>
            <a:r>
              <a:rPr lang="fr-CH" dirty="0"/>
              <a:t> </a:t>
            </a:r>
            <a:r>
              <a:rPr lang="fr-CH" dirty="0" err="1"/>
              <a:t>Lehrpersonen</a:t>
            </a:r>
            <a:r>
              <a:rPr lang="fr-CH" dirty="0"/>
              <a:t> / </a:t>
            </a:r>
            <a:r>
              <a:rPr lang="fr-CH" dirty="0">
                <a:solidFill>
                  <a:srgbClr val="0070C0"/>
                </a:solidFill>
              </a:rPr>
              <a:t>Objectifs pour les enseignant-e-s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6C9DB4-7CB2-9868-2236-5371F0A1BA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799" y="1485901"/>
            <a:ext cx="5399223" cy="49958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Sprachkompetenz</a:t>
            </a:r>
            <a:r>
              <a:rPr lang="fr-CH" dirty="0"/>
              <a:t> </a:t>
            </a:r>
            <a:r>
              <a:rPr lang="fr-CH" dirty="0" err="1"/>
              <a:t>verbessern</a:t>
            </a:r>
            <a:endParaRPr lang="fr-CH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Didaktik</a:t>
            </a:r>
            <a:r>
              <a:rPr lang="fr-CH" dirty="0"/>
              <a:t> </a:t>
            </a:r>
            <a:r>
              <a:rPr lang="fr-CH" dirty="0" err="1"/>
              <a:t>zum</a:t>
            </a:r>
            <a:r>
              <a:rPr lang="fr-CH" dirty="0"/>
              <a:t> </a:t>
            </a:r>
            <a:r>
              <a:rPr lang="fr-CH" dirty="0" err="1"/>
              <a:t>bilingualen</a:t>
            </a:r>
            <a:r>
              <a:rPr lang="fr-CH" dirty="0"/>
              <a:t> / </a:t>
            </a:r>
            <a:r>
              <a:rPr lang="fr-CH" dirty="0" err="1"/>
              <a:t>immersiven</a:t>
            </a:r>
            <a:r>
              <a:rPr lang="fr-CH" dirty="0"/>
              <a:t> </a:t>
            </a:r>
            <a:r>
              <a:rPr lang="fr-CH" dirty="0" err="1"/>
              <a:t>Unterricht</a:t>
            </a:r>
            <a:r>
              <a:rPr lang="fr-CH" dirty="0"/>
              <a:t> </a:t>
            </a:r>
            <a:r>
              <a:rPr lang="fr-CH" dirty="0" err="1"/>
              <a:t>vertiefen</a:t>
            </a:r>
            <a:r>
              <a:rPr lang="fr-CH" dirty="0"/>
              <a:t>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Netzwerk</a:t>
            </a:r>
            <a:r>
              <a:rPr lang="fr-CH" dirty="0"/>
              <a:t> </a:t>
            </a:r>
            <a:r>
              <a:rPr lang="fr-CH" dirty="0" err="1"/>
              <a:t>zur</a:t>
            </a:r>
            <a:r>
              <a:rPr lang="fr-CH" dirty="0"/>
              <a:t> </a:t>
            </a:r>
            <a:r>
              <a:rPr lang="fr-CH" dirty="0" err="1"/>
              <a:t>anderen</a:t>
            </a:r>
            <a:r>
              <a:rPr lang="fr-CH" dirty="0"/>
              <a:t> </a:t>
            </a:r>
            <a:r>
              <a:rPr lang="fr-CH" dirty="0" err="1"/>
              <a:t>Sprachregion</a:t>
            </a:r>
            <a:r>
              <a:rPr lang="fr-CH" dirty="0"/>
              <a:t> </a:t>
            </a:r>
            <a:r>
              <a:rPr lang="fr-CH" dirty="0" err="1"/>
              <a:t>erweitern</a:t>
            </a:r>
            <a:endParaRPr lang="fr-CH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Kennenlernen</a:t>
            </a:r>
            <a:r>
              <a:rPr lang="fr-CH" dirty="0"/>
              <a:t> </a:t>
            </a:r>
            <a:r>
              <a:rPr lang="fr-CH" dirty="0" err="1"/>
              <a:t>einer</a:t>
            </a:r>
            <a:r>
              <a:rPr lang="fr-CH" dirty="0"/>
              <a:t> </a:t>
            </a:r>
            <a:r>
              <a:rPr lang="fr-CH" dirty="0" err="1"/>
              <a:t>neuen</a:t>
            </a:r>
            <a:r>
              <a:rPr lang="fr-CH" dirty="0"/>
              <a:t> </a:t>
            </a:r>
            <a:r>
              <a:rPr lang="fr-CH" dirty="0" err="1"/>
              <a:t>Schulkultur</a:t>
            </a:r>
            <a:r>
              <a:rPr lang="fr-CH" dirty="0"/>
              <a:t>/ </a:t>
            </a:r>
            <a:r>
              <a:rPr lang="fr-CH" dirty="0" err="1"/>
              <a:t>Aneignen</a:t>
            </a:r>
            <a:r>
              <a:rPr lang="fr-CH" dirty="0"/>
              <a:t> von </a:t>
            </a:r>
            <a:r>
              <a:rPr lang="fr-CH" dirty="0" err="1"/>
              <a:t>interkulturellen</a:t>
            </a:r>
            <a:r>
              <a:rPr lang="fr-CH" dirty="0"/>
              <a:t> </a:t>
            </a:r>
            <a:r>
              <a:rPr lang="fr-CH" dirty="0" err="1"/>
              <a:t>Kompetenzen</a:t>
            </a:r>
            <a:endParaRPr lang="fr-CH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44BBDFB-CF71-B072-F9EF-6DF72E380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5979" y="1485902"/>
            <a:ext cx="5486934" cy="4996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Améliorer les compétences linguistiques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Approfondir la didactique de l’enseignement bilingue / immersif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Elargir le réseau avec l’autre région linguistique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Découvrir une nouvelle culture scolaire / acquérir des compétences interculturelles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8FB799-2F40-9AAB-0886-8FAE15F6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EF5-38F2-4474-B7E8-988075BB003D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B29D94-544C-CC60-49E2-35551076C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31BCC9-1CE1-17C4-37B0-025B6DC70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07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C1B-CDCA-D6A1-026C-91C1F6A06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BD8A11-1597-997C-0651-DFFBE3EC5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822710"/>
            <a:ext cx="11012400" cy="430887"/>
          </a:xfrm>
        </p:spPr>
        <p:txBody>
          <a:bodyPr/>
          <a:lstStyle/>
          <a:p>
            <a:r>
              <a:rPr lang="fr-CH" sz="2800" dirty="0"/>
              <a:t>2. </a:t>
            </a:r>
            <a:r>
              <a:rPr lang="fr-CH" sz="2800" dirty="0" err="1"/>
              <a:t>Erhoffter</a:t>
            </a:r>
            <a:r>
              <a:rPr lang="fr-CH" sz="2800" dirty="0"/>
              <a:t> </a:t>
            </a:r>
            <a:r>
              <a:rPr lang="fr-CH" sz="2800" dirty="0" err="1"/>
              <a:t>Gewinn</a:t>
            </a:r>
            <a:r>
              <a:rPr lang="fr-CH" sz="2800" dirty="0"/>
              <a:t> </a:t>
            </a:r>
            <a:r>
              <a:rPr lang="fr-CH" sz="2800" dirty="0" err="1"/>
              <a:t>für</a:t>
            </a:r>
            <a:r>
              <a:rPr lang="fr-CH" sz="2800" dirty="0"/>
              <a:t> </a:t>
            </a:r>
            <a:r>
              <a:rPr lang="fr-CH" sz="2800" dirty="0" err="1"/>
              <a:t>SuS</a:t>
            </a:r>
            <a:r>
              <a:rPr lang="fr-CH" sz="2800" dirty="0"/>
              <a:t> / </a:t>
            </a:r>
            <a:r>
              <a:rPr lang="fr-CH" sz="2800" dirty="0">
                <a:solidFill>
                  <a:srgbClr val="0070C0"/>
                </a:solidFill>
              </a:rPr>
              <a:t>Bénéfices escomptés pour les élèves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171A30-8669-9ED3-4069-1F48980BD9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799" y="1485901"/>
            <a:ext cx="5399223" cy="49958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Authentische</a:t>
            </a:r>
            <a:r>
              <a:rPr lang="fr-CH" dirty="0"/>
              <a:t> </a:t>
            </a:r>
            <a:r>
              <a:rPr lang="fr-CH" dirty="0" err="1"/>
              <a:t>Begegnung</a:t>
            </a:r>
            <a:r>
              <a:rPr lang="fr-CH" dirty="0"/>
              <a:t> mit </a:t>
            </a:r>
            <a:r>
              <a:rPr lang="fr-CH" dirty="0" err="1"/>
              <a:t>einer</a:t>
            </a:r>
            <a:r>
              <a:rPr lang="fr-CH" dirty="0"/>
              <a:t> </a:t>
            </a:r>
            <a:r>
              <a:rPr lang="fr-CH" dirty="0" err="1"/>
              <a:t>anderen</a:t>
            </a:r>
            <a:r>
              <a:rPr lang="fr-CH" dirty="0"/>
              <a:t> </a:t>
            </a:r>
            <a:r>
              <a:rPr lang="fr-CH" dirty="0" err="1"/>
              <a:t>Landessprache</a:t>
            </a:r>
            <a:endParaRPr lang="fr-CH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Bessere</a:t>
            </a:r>
            <a:r>
              <a:rPr lang="fr-CH" dirty="0"/>
              <a:t> </a:t>
            </a:r>
            <a:r>
              <a:rPr lang="fr-CH" dirty="0" err="1"/>
              <a:t>Kenntnis</a:t>
            </a:r>
            <a:r>
              <a:rPr lang="fr-CH" dirty="0"/>
              <a:t> der </a:t>
            </a:r>
            <a:r>
              <a:rPr lang="fr-CH" dirty="0" err="1"/>
              <a:t>anderen</a:t>
            </a:r>
            <a:r>
              <a:rPr lang="fr-CH" dirty="0"/>
              <a:t> </a:t>
            </a:r>
            <a:r>
              <a:rPr lang="fr-CH" dirty="0" err="1"/>
              <a:t>Sprachregion</a:t>
            </a:r>
            <a:endParaRPr lang="fr-CH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Erste</a:t>
            </a:r>
            <a:r>
              <a:rPr lang="fr-CH" dirty="0"/>
              <a:t> / </a:t>
            </a:r>
            <a:r>
              <a:rPr lang="fr-CH" dirty="0" err="1"/>
              <a:t>weiter</a:t>
            </a:r>
            <a:r>
              <a:rPr lang="fr-CH" dirty="0"/>
              <a:t> </a:t>
            </a:r>
            <a:r>
              <a:rPr lang="fr-CH" dirty="0" err="1"/>
              <a:t>Erfahrungen</a:t>
            </a:r>
            <a:r>
              <a:rPr lang="fr-CH" dirty="0"/>
              <a:t> </a:t>
            </a:r>
            <a:r>
              <a:rPr lang="fr-CH" dirty="0" err="1"/>
              <a:t>im</a:t>
            </a:r>
            <a:r>
              <a:rPr lang="fr-CH" dirty="0"/>
              <a:t> </a:t>
            </a:r>
            <a:r>
              <a:rPr lang="fr-CH" dirty="0" err="1"/>
              <a:t>biligualen</a:t>
            </a:r>
            <a:r>
              <a:rPr lang="fr-CH" dirty="0"/>
              <a:t>/</a:t>
            </a:r>
            <a:r>
              <a:rPr lang="fr-CH" dirty="0" err="1"/>
              <a:t>immersiven</a:t>
            </a:r>
            <a:r>
              <a:rPr lang="fr-CH" dirty="0"/>
              <a:t> </a:t>
            </a:r>
            <a:r>
              <a:rPr lang="fr-CH" dirty="0" err="1"/>
              <a:t>Unterricht</a:t>
            </a:r>
            <a:endParaRPr lang="fr-CH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Höhere</a:t>
            </a:r>
            <a:r>
              <a:rPr lang="fr-CH" dirty="0"/>
              <a:t> Motivation </a:t>
            </a:r>
            <a:r>
              <a:rPr lang="fr-CH" dirty="0" err="1"/>
              <a:t>zum</a:t>
            </a:r>
            <a:r>
              <a:rPr lang="fr-CH" dirty="0"/>
              <a:t> </a:t>
            </a:r>
            <a:r>
              <a:rPr lang="fr-CH" dirty="0" err="1"/>
              <a:t>Erlernen</a:t>
            </a:r>
            <a:r>
              <a:rPr lang="fr-CH" dirty="0"/>
              <a:t> der </a:t>
            </a:r>
            <a:r>
              <a:rPr lang="fr-CH" dirty="0" err="1"/>
              <a:t>Sprache</a:t>
            </a:r>
            <a:r>
              <a:rPr lang="fr-CH" dirty="0"/>
              <a:t> 2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E7FE38-CCCF-AA87-4309-E9F645D4E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5979" y="1485902"/>
            <a:ext cx="5486934" cy="4996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Rencontre authentique avec une autre langue nationale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Meilleure connaissance de l’autre région linguistique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(plus d’) expériences avec l’enseignement bilingue / immersif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Plus grande motivation pour l’apprentissage de la langue 2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1478231-CF26-A28E-B70E-5987653D7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EF5-38F2-4474-B7E8-988075BB003D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6C5F66-3E4E-4944-AB6B-6D8BC9181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F06195-C9D1-EBBF-1AB1-595002BBE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37093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A16E1-A87D-CF2F-4233-F574F1334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476C2-E40D-F626-4BF2-8B22ABF7B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822710"/>
            <a:ext cx="11012400" cy="400110"/>
          </a:xfrm>
        </p:spPr>
        <p:txBody>
          <a:bodyPr/>
          <a:lstStyle/>
          <a:p>
            <a:r>
              <a:rPr lang="fr-CH" sz="2600" dirty="0"/>
              <a:t>2. </a:t>
            </a:r>
            <a:r>
              <a:rPr lang="fr-CH" sz="2600" dirty="0" err="1"/>
              <a:t>Erhoffter</a:t>
            </a:r>
            <a:r>
              <a:rPr lang="fr-CH" sz="2600" dirty="0"/>
              <a:t> </a:t>
            </a:r>
            <a:r>
              <a:rPr lang="fr-CH" sz="2600" dirty="0" err="1"/>
              <a:t>Gewinn</a:t>
            </a:r>
            <a:r>
              <a:rPr lang="fr-CH" sz="2600" dirty="0"/>
              <a:t> </a:t>
            </a:r>
            <a:r>
              <a:rPr lang="fr-CH" sz="2600" dirty="0" err="1"/>
              <a:t>für</a:t>
            </a:r>
            <a:r>
              <a:rPr lang="fr-CH" sz="2600" dirty="0"/>
              <a:t> die </a:t>
            </a:r>
            <a:r>
              <a:rPr lang="fr-CH" sz="2600" dirty="0" err="1"/>
              <a:t>Schulen</a:t>
            </a:r>
            <a:r>
              <a:rPr lang="fr-CH" sz="2600" dirty="0"/>
              <a:t> / </a:t>
            </a:r>
            <a:r>
              <a:rPr lang="fr-CH" sz="2600" dirty="0">
                <a:solidFill>
                  <a:srgbClr val="0070C0"/>
                </a:solidFill>
              </a:rPr>
              <a:t>Bénéfices escomptés pour les écoles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41CC4D-F8C5-1946-B885-9057A38B4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799" y="1485901"/>
            <a:ext cx="5399223" cy="49958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Authentische</a:t>
            </a:r>
            <a:r>
              <a:rPr lang="fr-CH" dirty="0"/>
              <a:t> </a:t>
            </a:r>
            <a:r>
              <a:rPr lang="fr-CH" dirty="0" err="1"/>
              <a:t>Begegnung</a:t>
            </a:r>
            <a:r>
              <a:rPr lang="fr-CH" dirty="0"/>
              <a:t> mit </a:t>
            </a:r>
            <a:r>
              <a:rPr lang="fr-CH" dirty="0" err="1"/>
              <a:t>einer</a:t>
            </a:r>
            <a:r>
              <a:rPr lang="fr-CH" dirty="0"/>
              <a:t> </a:t>
            </a:r>
            <a:r>
              <a:rPr lang="fr-CH" dirty="0" err="1"/>
              <a:t>anderen</a:t>
            </a:r>
            <a:r>
              <a:rPr lang="fr-CH" dirty="0"/>
              <a:t> </a:t>
            </a:r>
            <a:r>
              <a:rPr lang="fr-CH" dirty="0" err="1"/>
              <a:t>Landessprache</a:t>
            </a:r>
            <a:endParaRPr lang="fr-CH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Netzwerk</a:t>
            </a:r>
            <a:r>
              <a:rPr lang="fr-CH" dirty="0"/>
              <a:t> </a:t>
            </a:r>
            <a:r>
              <a:rPr lang="fr-CH" dirty="0" err="1"/>
              <a:t>zur</a:t>
            </a:r>
            <a:r>
              <a:rPr lang="fr-CH" dirty="0"/>
              <a:t> </a:t>
            </a:r>
            <a:r>
              <a:rPr lang="fr-CH" dirty="0" err="1"/>
              <a:t>anderen</a:t>
            </a:r>
            <a:r>
              <a:rPr lang="fr-CH" dirty="0"/>
              <a:t> </a:t>
            </a:r>
            <a:r>
              <a:rPr lang="fr-CH" dirty="0" err="1"/>
              <a:t>Sprachregion</a:t>
            </a:r>
            <a:r>
              <a:rPr lang="fr-CH" dirty="0"/>
              <a:t> </a:t>
            </a:r>
            <a:r>
              <a:rPr lang="fr-CH" dirty="0" err="1"/>
              <a:t>erweitern</a:t>
            </a:r>
            <a:endParaRPr lang="fr-CH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dirty="0" err="1"/>
              <a:t>Austausch</a:t>
            </a:r>
            <a:r>
              <a:rPr lang="fr-CH" dirty="0"/>
              <a:t> von </a:t>
            </a:r>
            <a:r>
              <a:rPr lang="fr-CH" dirty="0" err="1"/>
              <a:t>Ideen</a:t>
            </a:r>
            <a:r>
              <a:rPr lang="fr-CH" dirty="0"/>
              <a:t> / </a:t>
            </a:r>
            <a:r>
              <a:rPr lang="fr-CH" dirty="0" err="1"/>
              <a:t>Materialen</a:t>
            </a:r>
            <a:r>
              <a:rPr lang="fr-CH" dirty="0"/>
              <a:t> </a:t>
            </a:r>
            <a:r>
              <a:rPr lang="fr-CH" dirty="0" err="1"/>
              <a:t>zu</a:t>
            </a:r>
            <a:r>
              <a:rPr lang="fr-CH" dirty="0"/>
              <a:t> den </a:t>
            </a:r>
            <a:r>
              <a:rPr lang="fr-CH" dirty="0" err="1"/>
              <a:t>bilingualen</a:t>
            </a:r>
            <a:r>
              <a:rPr lang="fr-CH" dirty="0"/>
              <a:t> / </a:t>
            </a:r>
            <a:r>
              <a:rPr lang="fr-CH" dirty="0" err="1"/>
              <a:t>immersiven</a:t>
            </a:r>
            <a:r>
              <a:rPr lang="fr-CH" dirty="0"/>
              <a:t> </a:t>
            </a:r>
            <a:r>
              <a:rPr lang="fr-CH" dirty="0" err="1"/>
              <a:t>Unterrichten</a:t>
            </a:r>
            <a:endParaRPr lang="fr-CH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D7FB2A-CCC6-5D4D-83B0-4B55F087C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5979" y="1485902"/>
            <a:ext cx="5486934" cy="4996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Rencontre authentique avec une autre langue nationale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Elargir le réseau avec l’autre région linguistique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dirty="0">
                <a:solidFill>
                  <a:srgbClr val="0070C0"/>
                </a:solidFill>
              </a:rPr>
              <a:t>Echange d’idées / de matériel pour l’enseignement bilingue / immersif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98B042-4C3A-1E74-16BA-37C813BD2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EF5-38F2-4474-B7E8-988075BB003D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F45753-13C5-F2AC-FAB3-BE346EF29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D33F66-8306-40B8-02B1-15AC13A1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39312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033C72-A9B8-E798-61DF-62A57B5E6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8D8EF1-C60A-7C31-9AFA-4D208A907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3643A0-FDCE-B574-5BCB-E57E4039B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7</a:t>
            </a:fld>
            <a:endParaRPr lang="de-CH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F3425B7-B797-66D3-3C2C-2F47276C5F47}"/>
              </a:ext>
            </a:extLst>
          </p:cNvPr>
          <p:cNvSpPr txBox="1"/>
          <p:nvPr/>
        </p:nvSpPr>
        <p:spPr>
          <a:xfrm>
            <a:off x="549269" y="3380129"/>
            <a:ext cx="105056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2000">
                <a:solidFill>
                  <a:srgbClr val="0070C0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S</a:t>
            </a:r>
            <a:r>
              <a:rPr lang="de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tandard </a:t>
            </a:r>
            <a:r>
              <a:rPr lang="de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/ </a:t>
            </a:r>
            <a:r>
              <a:rPr lang="de-CH" sz="2000">
                <a:latin typeface="Arial" panose="020B0604020202020204" pitchFamily="34" charset="0"/>
              </a:rPr>
              <a:t>Standard:	</a:t>
            </a:r>
            <a:r>
              <a:rPr lang="de-CH" sz="200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l’échange</a:t>
            </a:r>
            <a:r>
              <a:rPr lang="de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de-CH" sz="200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s’effectue</a:t>
            </a:r>
            <a:r>
              <a:rPr lang="de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en </a:t>
            </a:r>
            <a:r>
              <a:rPr lang="de-CH" sz="200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principe</a:t>
            </a:r>
            <a:r>
              <a:rPr lang="de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de-CH" sz="200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sur</a:t>
            </a:r>
            <a:r>
              <a:rPr lang="de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de-CH" sz="200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une</a:t>
            </a:r>
            <a:r>
              <a:rPr lang="de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de-CH" sz="200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base</a:t>
            </a:r>
            <a:r>
              <a:rPr lang="de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de-CH" sz="200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hebdomadaire</a:t>
            </a:r>
            <a:r>
              <a:rPr lang="de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endParaRPr lang="de-CH" sz="2000">
              <a:solidFill>
                <a:srgbClr val="0070C0"/>
              </a:solidFill>
              <a:latin typeface="Arial" panose="020B0604020202020204" pitchFamily="34" charset="0"/>
              <a:ea typeface="Aptos" panose="020B0004020202020204" pitchFamily="34" charset="0"/>
            </a:endParaRPr>
          </a:p>
          <a:p>
            <a:r>
              <a:rPr lang="de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			der Austausch erfolgt grundsätzlich wöchentlich</a:t>
            </a:r>
            <a:endParaRPr lang="de-DE" sz="200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8651EAE-D76B-95F6-B710-9ECE6D363197}"/>
              </a:ext>
            </a:extLst>
          </p:cNvPr>
          <p:cNvSpPr txBox="1"/>
          <p:nvPr/>
        </p:nvSpPr>
        <p:spPr>
          <a:xfrm>
            <a:off x="549269" y="4167265"/>
            <a:ext cx="92242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000">
                <a:solidFill>
                  <a:srgbClr val="0070C0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L</a:t>
            </a:r>
            <a:r>
              <a:rPr lang="fr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éger 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/ </a:t>
            </a:r>
            <a:r>
              <a:rPr lang="fr-CH" sz="2000" err="1">
                <a:latin typeface="Arial" panose="020B0604020202020204" pitchFamily="34" charset="0"/>
                <a:ea typeface="Aptos" panose="020B0004020202020204" pitchFamily="34" charset="0"/>
              </a:rPr>
              <a:t>L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eicht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: 		</a:t>
            </a:r>
            <a:r>
              <a:rPr lang="fr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l’échange a lieu une fois par mois</a:t>
            </a:r>
            <a:r>
              <a:rPr lang="fr-CH" sz="2000">
                <a:solidFill>
                  <a:srgbClr val="0070C0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</a:p>
          <a:p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			der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Austausch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findet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einmal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pro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Monat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statt</a:t>
            </a:r>
            <a:endParaRPr lang="de-DE" sz="200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A7232CF-4BCC-3B71-0723-527B8CAEB1C9}"/>
              </a:ext>
            </a:extLst>
          </p:cNvPr>
          <p:cNvSpPr txBox="1"/>
          <p:nvPr/>
        </p:nvSpPr>
        <p:spPr>
          <a:xfrm>
            <a:off x="549269" y="4954401"/>
            <a:ext cx="1086627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000">
                <a:solidFill>
                  <a:srgbClr val="0070C0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C</a:t>
            </a:r>
            <a:r>
              <a:rPr lang="fr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ompact 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/ </a:t>
            </a:r>
            <a:r>
              <a:rPr lang="fr-CH" sz="2000" err="1">
                <a:latin typeface="Arial" panose="020B0604020202020204" pitchFamily="34" charset="0"/>
                <a:ea typeface="Aptos" panose="020B0004020202020204" pitchFamily="34" charset="0"/>
              </a:rPr>
              <a:t>K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ompakt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: 	</a:t>
            </a:r>
            <a:r>
              <a:rPr lang="fr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les journées d’échange </a:t>
            </a:r>
            <a:r>
              <a:rPr lang="fr-CH" sz="2000">
                <a:solidFill>
                  <a:srgbClr val="0070C0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sont regroupées </a:t>
            </a:r>
            <a:r>
              <a:rPr lang="fr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sur une période de 1 à 4 			semaines consécutives</a:t>
            </a:r>
            <a:r>
              <a:rPr lang="fr-CH" sz="2000">
                <a:solidFill>
                  <a:srgbClr val="0070C0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</a:p>
          <a:p>
            <a:r>
              <a:rPr lang="fr-CH" sz="200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		    	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die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Austauschtage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erfolgen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über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einen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Zeitraum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von 1 bis 4 				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aufeinanderfolgenden</a:t>
            </a:r>
            <a:r>
              <a:rPr lang="fr-CH" sz="20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fr-CH" sz="200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Wochen</a:t>
            </a:r>
            <a:endParaRPr lang="de-DE" sz="200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B921AAE8-7CDB-3DB4-E0C1-C3822987960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9269" y="1425350"/>
            <a:ext cx="8339519" cy="167268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53F04457-C416-AC22-5304-91F8DF54637E}"/>
              </a:ext>
            </a:extLst>
          </p:cNvPr>
          <p:cNvSpPr txBox="1"/>
          <p:nvPr/>
        </p:nvSpPr>
        <p:spPr>
          <a:xfrm>
            <a:off x="9135836" y="2604496"/>
            <a:ext cx="18339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Cf. Convention</a:t>
            </a:r>
            <a:endParaRPr lang="de-CH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de-CH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Vgl. Vereinbarung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C64DE1-947A-386B-7F8C-2A00C5CD7989}"/>
              </a:ext>
            </a:extLst>
          </p:cNvPr>
          <p:cNvSpPr txBox="1">
            <a:spLocks/>
          </p:cNvSpPr>
          <p:nvPr/>
        </p:nvSpPr>
        <p:spPr>
          <a:xfrm>
            <a:off x="549269" y="562072"/>
            <a:ext cx="11553496" cy="4924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rgbClr val="0070C0"/>
                </a:solidFill>
              </a:rPr>
              <a:t>3. Formats possibles </a:t>
            </a:r>
            <a:r>
              <a:rPr lang="fr-FR" dirty="0"/>
              <a:t>/ </a:t>
            </a:r>
            <a:r>
              <a:rPr lang="fr-FR" dirty="0" err="1"/>
              <a:t>Mögliche</a:t>
            </a:r>
            <a:r>
              <a:rPr lang="fr-FR" dirty="0"/>
              <a:t> Formate</a:t>
            </a:r>
          </a:p>
        </p:txBody>
      </p:sp>
    </p:spTree>
    <p:extLst>
      <p:ext uri="{BB962C8B-B14F-4D97-AF65-F5344CB8AC3E}">
        <p14:creationId xmlns:p14="http://schemas.microsoft.com/office/powerpoint/2010/main" val="713085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E8A105-78EA-4AB6-0475-C5567310C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67AC85-2417-BB38-A50E-3D21A71A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8</a:t>
            </a:fld>
            <a:endParaRPr lang="de-CH"/>
          </a:p>
        </p:txBody>
      </p:sp>
      <p:sp>
        <p:nvSpPr>
          <p:cNvPr id="3" name="Pfeil: nach unten 7">
            <a:extLst>
              <a:ext uri="{FF2B5EF4-FFF2-40B4-BE49-F238E27FC236}">
                <a16:creationId xmlns:a16="http://schemas.microsoft.com/office/drawing/2014/main" id="{54DEE912-4BA0-F094-9E55-671CFDF89E9C}"/>
              </a:ext>
            </a:extLst>
          </p:cNvPr>
          <p:cNvSpPr/>
          <p:nvPr/>
        </p:nvSpPr>
        <p:spPr>
          <a:xfrm rot="16200000">
            <a:off x="5538553" y="-2641055"/>
            <a:ext cx="1440160" cy="11583715"/>
          </a:xfrm>
          <a:prstGeom prst="downArrow">
            <a:avLst/>
          </a:prstGeom>
          <a:gradFill>
            <a:gsLst>
              <a:gs pos="0">
                <a:srgbClr val="D1DCF0"/>
              </a:gs>
              <a:gs pos="100000">
                <a:srgbClr val="7030A0"/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de-CH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3437286-D9E0-DF1B-3C68-B072126B1A5F}"/>
              </a:ext>
            </a:extLst>
          </p:cNvPr>
          <p:cNvSpPr txBox="1"/>
          <p:nvPr/>
        </p:nvSpPr>
        <p:spPr>
          <a:xfrm>
            <a:off x="7620597" y="2849069"/>
            <a:ext cx="295539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err="1">
                <a:solidFill>
                  <a:schemeClr val="bg1"/>
                </a:solidFill>
              </a:rPr>
              <a:t>avril</a:t>
            </a:r>
            <a:r>
              <a:rPr lang="de-CH" b="1">
                <a:solidFill>
                  <a:schemeClr val="bg1"/>
                </a:solidFill>
              </a:rPr>
              <a:t> – </a:t>
            </a:r>
            <a:r>
              <a:rPr lang="de-CH" b="1" err="1">
                <a:solidFill>
                  <a:schemeClr val="bg1"/>
                </a:solidFill>
              </a:rPr>
              <a:t>mai</a:t>
            </a:r>
            <a:r>
              <a:rPr lang="de-CH" b="1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de-CH" b="1">
                <a:solidFill>
                  <a:schemeClr val="bg1"/>
                </a:solidFill>
              </a:rPr>
              <a:t>April – Mai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1D92889-B3E5-231C-B21B-9DA2A430FAB2}"/>
              </a:ext>
            </a:extLst>
          </p:cNvPr>
          <p:cNvSpPr txBox="1"/>
          <p:nvPr/>
        </p:nvSpPr>
        <p:spPr>
          <a:xfrm rot="20484608">
            <a:off x="6663973" y="4148379"/>
            <a:ext cx="2524131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i="1" err="1">
                <a:solidFill>
                  <a:schemeClr val="accent1"/>
                </a:solidFill>
              </a:rPr>
              <a:t>Planification</a:t>
            </a:r>
            <a:r>
              <a:rPr lang="de-CH" i="1">
                <a:solidFill>
                  <a:schemeClr val="accent1"/>
                </a:solidFill>
              </a:rPr>
              <a:t> </a:t>
            </a:r>
            <a:r>
              <a:rPr lang="de-CH" i="1" err="1">
                <a:solidFill>
                  <a:schemeClr val="accent1"/>
                </a:solidFill>
              </a:rPr>
              <a:t>commune</a:t>
            </a:r>
            <a:r>
              <a:rPr lang="de-CH" i="1">
                <a:solidFill>
                  <a:schemeClr val="accent1"/>
                </a:solidFill>
              </a:rPr>
              <a:t> de </a:t>
            </a:r>
            <a:r>
              <a:rPr lang="de-CH" i="1" err="1">
                <a:solidFill>
                  <a:schemeClr val="accent1"/>
                </a:solidFill>
              </a:rPr>
              <a:t>l’année</a:t>
            </a:r>
            <a:r>
              <a:rPr lang="de-CH" i="1">
                <a:solidFill>
                  <a:schemeClr val="accent1"/>
                </a:solidFill>
              </a:rPr>
              <a:t> </a:t>
            </a:r>
            <a:r>
              <a:rPr lang="de-CH" i="1" err="1">
                <a:solidFill>
                  <a:schemeClr val="accent1"/>
                </a:solidFill>
              </a:rPr>
              <a:t>d’échange</a:t>
            </a:r>
            <a:r>
              <a:rPr lang="de-CH" i="1">
                <a:solidFill>
                  <a:schemeClr val="accent1"/>
                </a:solidFill>
              </a:rPr>
              <a:t> en </a:t>
            </a:r>
            <a:r>
              <a:rPr lang="de-CH" i="1" err="1">
                <a:solidFill>
                  <a:schemeClr val="accent1"/>
                </a:solidFill>
              </a:rPr>
              <a:t>tandem</a:t>
            </a:r>
            <a:endParaRPr lang="de-CH" i="1">
              <a:solidFill>
                <a:schemeClr val="accent1"/>
              </a:solidFill>
            </a:endParaRPr>
          </a:p>
          <a:p>
            <a:pPr algn="l"/>
            <a:r>
              <a:rPr lang="de-CH"/>
              <a:t>Absprachen zur Planung des neuen Schuljahres im Tandem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2E708BEB-215E-38B8-5F12-15A356F2E083}"/>
              </a:ext>
            </a:extLst>
          </p:cNvPr>
          <p:cNvSpPr txBox="1"/>
          <p:nvPr/>
        </p:nvSpPr>
        <p:spPr>
          <a:xfrm>
            <a:off x="627505" y="3004931"/>
            <a:ext cx="1974228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de-CH" b="1">
                <a:solidFill>
                  <a:schemeClr val="bg1"/>
                </a:solidFill>
                <a:cs typeface="Arial"/>
              </a:rPr>
              <a:t>31.01</a:t>
            </a:r>
            <a:r>
              <a:rPr lang="de-CH" b="1" i="1">
                <a:solidFill>
                  <a:schemeClr val="bg1"/>
                </a:solidFill>
                <a:cs typeface="Arial"/>
              </a:rPr>
              <a:t>.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ED77E90-B58F-D643-7711-2D3D038D6D6E}"/>
              </a:ext>
            </a:extLst>
          </p:cNvPr>
          <p:cNvSpPr txBox="1"/>
          <p:nvPr/>
        </p:nvSpPr>
        <p:spPr>
          <a:xfrm rot="20409304">
            <a:off x="278024" y="3892209"/>
            <a:ext cx="2286000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de-CH" i="1" err="1">
                <a:solidFill>
                  <a:schemeClr val="accent1"/>
                </a:solidFill>
              </a:rPr>
              <a:t>Inscriptions</a:t>
            </a:r>
            <a:r>
              <a:rPr lang="de-CH" i="1">
                <a:solidFill>
                  <a:srgbClr val="92D050"/>
                </a:solidFill>
              </a:rPr>
              <a:t> </a:t>
            </a:r>
            <a:r>
              <a:rPr lang="de-CH" i="1"/>
              <a:t>Anmeldungen</a:t>
            </a:r>
            <a:endParaRPr lang="de-CH" i="1">
              <a:cs typeface="Arial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5774AA0C-A7C7-814F-3BCE-133FB15D4D24}"/>
              </a:ext>
            </a:extLst>
          </p:cNvPr>
          <p:cNvSpPr txBox="1"/>
          <p:nvPr/>
        </p:nvSpPr>
        <p:spPr>
          <a:xfrm>
            <a:off x="2375269" y="2849069"/>
            <a:ext cx="314298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err="1">
                <a:solidFill>
                  <a:schemeClr val="bg1"/>
                </a:solidFill>
              </a:rPr>
              <a:t>février</a:t>
            </a:r>
            <a:r>
              <a:rPr lang="de-CH" b="1">
                <a:solidFill>
                  <a:schemeClr val="bg1"/>
                </a:solidFill>
              </a:rPr>
              <a:t> – </a:t>
            </a:r>
            <a:r>
              <a:rPr lang="de-CH" b="1" err="1">
                <a:solidFill>
                  <a:schemeClr val="bg1"/>
                </a:solidFill>
              </a:rPr>
              <a:t>avril</a:t>
            </a:r>
            <a:endParaRPr lang="de-CH" b="1">
              <a:solidFill>
                <a:schemeClr val="bg1"/>
              </a:solidFill>
            </a:endParaRPr>
          </a:p>
          <a:p>
            <a:pPr algn="l"/>
            <a:r>
              <a:rPr lang="de-CH" b="1">
                <a:solidFill>
                  <a:schemeClr val="bg1"/>
                </a:solidFill>
              </a:rPr>
              <a:t>Februar – April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B85F1018-4011-34F0-87C0-B214A3DF9837}"/>
              </a:ext>
            </a:extLst>
          </p:cNvPr>
          <p:cNvSpPr txBox="1"/>
          <p:nvPr/>
        </p:nvSpPr>
        <p:spPr>
          <a:xfrm>
            <a:off x="466776" y="1882689"/>
            <a:ext cx="11370530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de-CH" b="1" dirty="0" err="1">
                <a:solidFill>
                  <a:schemeClr val="accent1"/>
                </a:solidFill>
              </a:rPr>
              <a:t>Année</a:t>
            </a:r>
            <a:r>
              <a:rPr lang="de-CH" b="1" dirty="0">
                <a:solidFill>
                  <a:schemeClr val="accent1"/>
                </a:solidFill>
              </a:rPr>
              <a:t> </a:t>
            </a:r>
            <a:r>
              <a:rPr lang="de-CH" b="1" dirty="0" err="1">
                <a:solidFill>
                  <a:schemeClr val="accent1"/>
                </a:solidFill>
              </a:rPr>
              <a:t>scolaire</a:t>
            </a:r>
            <a:r>
              <a:rPr lang="de-CH" b="1" dirty="0">
                <a:solidFill>
                  <a:schemeClr val="accent1"/>
                </a:solidFill>
              </a:rPr>
              <a:t> en </a:t>
            </a:r>
            <a:r>
              <a:rPr lang="de-CH" b="1" dirty="0" err="1">
                <a:solidFill>
                  <a:schemeClr val="accent1"/>
                </a:solidFill>
              </a:rPr>
              <a:t>cours</a:t>
            </a:r>
            <a:r>
              <a:rPr lang="de-CH" b="1" dirty="0">
                <a:solidFill>
                  <a:schemeClr val="accent1"/>
                </a:solidFill>
              </a:rPr>
              <a:t>, </a:t>
            </a:r>
            <a:r>
              <a:rPr lang="de-CH" dirty="0">
                <a:solidFill>
                  <a:schemeClr val="accent1"/>
                </a:solidFill>
              </a:rPr>
              <a:t>avant </a:t>
            </a:r>
            <a:r>
              <a:rPr lang="de-CH" dirty="0" err="1">
                <a:solidFill>
                  <a:schemeClr val="accent1"/>
                </a:solidFill>
              </a:rPr>
              <a:t>l’année</a:t>
            </a:r>
            <a:r>
              <a:rPr lang="de-CH" dirty="0">
                <a:solidFill>
                  <a:schemeClr val="accent1"/>
                </a:solidFill>
              </a:rPr>
              <a:t> </a:t>
            </a:r>
            <a:r>
              <a:rPr lang="de-CH" dirty="0" err="1">
                <a:solidFill>
                  <a:schemeClr val="accent1"/>
                </a:solidFill>
              </a:rPr>
              <a:t>d’échange</a:t>
            </a:r>
            <a:r>
              <a:rPr lang="de-CH" dirty="0">
                <a:solidFill>
                  <a:schemeClr val="accent1"/>
                </a:solidFill>
              </a:rPr>
              <a:t> </a:t>
            </a:r>
            <a:endParaRPr lang="de-CH" b="1" dirty="0">
              <a:solidFill>
                <a:schemeClr val="accent1"/>
              </a:solidFill>
            </a:endParaRPr>
          </a:p>
          <a:p>
            <a:pPr algn="l"/>
            <a:r>
              <a:rPr lang="de-CH" b="1" dirty="0"/>
              <a:t>Aktuelles Schuljahr, </a:t>
            </a:r>
            <a:r>
              <a:rPr lang="de-CH" dirty="0"/>
              <a:t>vor dem Austauschjahr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35CBCE-B892-B971-E96E-751F571EDB76}"/>
              </a:ext>
            </a:extLst>
          </p:cNvPr>
          <p:cNvSpPr txBox="1">
            <a:spLocks/>
          </p:cNvSpPr>
          <p:nvPr/>
        </p:nvSpPr>
        <p:spPr>
          <a:xfrm>
            <a:off x="553984" y="562072"/>
            <a:ext cx="11661830" cy="4924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dirty="0">
                <a:solidFill>
                  <a:srgbClr val="0070C0"/>
                </a:solidFill>
              </a:rPr>
              <a:t>4. Calendrier / </a:t>
            </a:r>
            <a:r>
              <a:rPr lang="fr-CH" dirty="0" err="1"/>
              <a:t>Kalender</a:t>
            </a:r>
            <a:endParaRPr lang="fr-CH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6505141-F704-D995-DC8C-B5A2C5B8FBE8}"/>
              </a:ext>
            </a:extLst>
          </p:cNvPr>
          <p:cNvSpPr txBox="1"/>
          <p:nvPr/>
        </p:nvSpPr>
        <p:spPr>
          <a:xfrm>
            <a:off x="4967575" y="2849299"/>
            <a:ext cx="251487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i="1" err="1">
                <a:solidFill>
                  <a:schemeClr val="bg1"/>
                </a:solidFill>
              </a:rPr>
              <a:t>mars</a:t>
            </a:r>
            <a:r>
              <a:rPr lang="de-CH" b="1" i="1">
                <a:solidFill>
                  <a:schemeClr val="bg1"/>
                </a:solidFill>
              </a:rPr>
              <a:t> – </a:t>
            </a:r>
            <a:r>
              <a:rPr lang="de-CH" b="1" i="1" err="1">
                <a:solidFill>
                  <a:schemeClr val="bg1"/>
                </a:solidFill>
              </a:rPr>
              <a:t>avril</a:t>
            </a:r>
            <a:r>
              <a:rPr lang="de-CH" b="1" i="1">
                <a:solidFill>
                  <a:schemeClr val="bg1"/>
                </a:solidFill>
              </a:rPr>
              <a:t>  </a:t>
            </a:r>
          </a:p>
          <a:p>
            <a:pPr algn="l"/>
            <a:r>
              <a:rPr lang="de-CH" b="1" i="1">
                <a:solidFill>
                  <a:schemeClr val="bg1"/>
                </a:solidFill>
              </a:rPr>
              <a:t>März – April 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3E1C0B7-B3AB-0EC4-42D7-33162A73A83E}"/>
              </a:ext>
            </a:extLst>
          </p:cNvPr>
          <p:cNvSpPr txBox="1"/>
          <p:nvPr/>
        </p:nvSpPr>
        <p:spPr>
          <a:xfrm rot="20409304">
            <a:off x="1825803" y="4139924"/>
            <a:ext cx="2590594" cy="11079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de-CH" i="1">
                <a:solidFill>
                  <a:schemeClr val="accent1"/>
                </a:solidFill>
              </a:rPr>
              <a:t>Création de </a:t>
            </a:r>
            <a:r>
              <a:rPr lang="de-CH" i="1" err="1">
                <a:solidFill>
                  <a:schemeClr val="accent1"/>
                </a:solidFill>
              </a:rPr>
              <a:t>tandems</a:t>
            </a:r>
            <a:r>
              <a:rPr lang="de-CH" i="1">
                <a:solidFill>
                  <a:schemeClr val="accent1"/>
                </a:solidFill>
              </a:rPr>
              <a:t>, </a:t>
            </a:r>
            <a:r>
              <a:rPr lang="de-CH" i="1" err="1">
                <a:solidFill>
                  <a:schemeClr val="accent1"/>
                </a:solidFill>
              </a:rPr>
              <a:t>informations</a:t>
            </a:r>
            <a:endParaRPr lang="de-CH" i="1">
              <a:solidFill>
                <a:schemeClr val="accent1"/>
              </a:solidFill>
            </a:endParaRPr>
          </a:p>
          <a:p>
            <a:pPr algn="l"/>
            <a:r>
              <a:rPr lang="de-CH" i="1"/>
              <a:t>Tandem-Bildung, Informationen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C2AFF80-CAE6-E43D-E329-A1CAABAF9967}"/>
              </a:ext>
            </a:extLst>
          </p:cNvPr>
          <p:cNvSpPr txBox="1"/>
          <p:nvPr/>
        </p:nvSpPr>
        <p:spPr>
          <a:xfrm rot="20434794">
            <a:off x="4078912" y="4207747"/>
            <a:ext cx="2546425" cy="11079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de-CH" i="1">
                <a:solidFill>
                  <a:schemeClr val="accent1"/>
                </a:solidFill>
              </a:rPr>
              <a:t>Première </a:t>
            </a:r>
            <a:r>
              <a:rPr lang="de-CH" i="1" err="1">
                <a:solidFill>
                  <a:schemeClr val="accent1"/>
                </a:solidFill>
              </a:rPr>
              <a:t>rencontre</a:t>
            </a:r>
            <a:r>
              <a:rPr lang="de-CH" i="1">
                <a:solidFill>
                  <a:schemeClr val="accent1"/>
                </a:solidFill>
              </a:rPr>
              <a:t> des </a:t>
            </a:r>
            <a:r>
              <a:rPr lang="de-CH" i="1" err="1">
                <a:solidFill>
                  <a:schemeClr val="accent1"/>
                </a:solidFill>
              </a:rPr>
              <a:t>tandems</a:t>
            </a:r>
            <a:r>
              <a:rPr lang="de-CH" i="1">
                <a:solidFill>
                  <a:schemeClr val="accent1"/>
                </a:solidFill>
              </a:rPr>
              <a:t> en </a:t>
            </a:r>
            <a:r>
              <a:rPr lang="de-CH" i="1" err="1">
                <a:solidFill>
                  <a:schemeClr val="accent1"/>
                </a:solidFill>
              </a:rPr>
              <a:t>plénière</a:t>
            </a:r>
            <a:endParaRPr lang="de-CH" i="1">
              <a:solidFill>
                <a:schemeClr val="accent1"/>
              </a:solidFill>
            </a:endParaRPr>
          </a:p>
          <a:p>
            <a:pPr algn="l"/>
            <a:r>
              <a:rPr lang="de-CH" i="1"/>
              <a:t>Erstes Treffen der Tandems im Plenum</a:t>
            </a:r>
          </a:p>
        </p:txBody>
      </p:sp>
      <p:sp>
        <p:nvSpPr>
          <p:cNvPr id="20" name="Fußzeilenplatzhalter 4">
            <a:extLst>
              <a:ext uri="{FF2B5EF4-FFF2-40B4-BE49-F238E27FC236}">
                <a16:creationId xmlns:a16="http://schemas.microsoft.com/office/drawing/2014/main" id="{A417415C-D2E6-788B-BA38-738220EF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67508" y="6620400"/>
            <a:ext cx="8100000" cy="144016"/>
          </a:xfrm>
        </p:spPr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82A4CBA-A76A-7E1E-B732-A037BDEC1B55}"/>
              </a:ext>
            </a:extLst>
          </p:cNvPr>
          <p:cNvSpPr txBox="1"/>
          <p:nvPr/>
        </p:nvSpPr>
        <p:spPr>
          <a:xfrm>
            <a:off x="10497822" y="2828815"/>
            <a:ext cx="112934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err="1">
                <a:solidFill>
                  <a:schemeClr val="bg1"/>
                </a:solidFill>
              </a:rPr>
              <a:t>juin</a:t>
            </a:r>
            <a:r>
              <a:rPr lang="de-CH" b="1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de-CH" b="1">
                <a:solidFill>
                  <a:schemeClr val="bg1"/>
                </a:solidFill>
              </a:rPr>
              <a:t>Juni 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8DCE213-739C-22F3-4ACE-1CE7D6A7D7D4}"/>
              </a:ext>
            </a:extLst>
          </p:cNvPr>
          <p:cNvSpPr txBox="1"/>
          <p:nvPr/>
        </p:nvSpPr>
        <p:spPr>
          <a:xfrm rot="20533842">
            <a:off x="9388006" y="4136198"/>
            <a:ext cx="2103783" cy="138499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de-CH" i="1" err="1">
                <a:solidFill>
                  <a:schemeClr val="accent1"/>
                </a:solidFill>
              </a:rPr>
              <a:t>Deuxième</a:t>
            </a:r>
            <a:r>
              <a:rPr lang="de-CH" i="1">
                <a:solidFill>
                  <a:schemeClr val="accent1"/>
                </a:solidFill>
              </a:rPr>
              <a:t> </a:t>
            </a:r>
            <a:r>
              <a:rPr lang="de-CH" i="1" err="1">
                <a:solidFill>
                  <a:schemeClr val="accent1"/>
                </a:solidFill>
              </a:rPr>
              <a:t>rencontre</a:t>
            </a:r>
            <a:r>
              <a:rPr lang="de-CH" i="1">
                <a:solidFill>
                  <a:schemeClr val="accent1"/>
                </a:solidFill>
              </a:rPr>
              <a:t> des </a:t>
            </a:r>
            <a:r>
              <a:rPr lang="de-CH" i="1" err="1">
                <a:solidFill>
                  <a:schemeClr val="accent1"/>
                </a:solidFill>
              </a:rPr>
              <a:t>tandems</a:t>
            </a:r>
            <a:r>
              <a:rPr lang="de-CH" i="1">
                <a:solidFill>
                  <a:schemeClr val="accent1"/>
                </a:solidFill>
              </a:rPr>
              <a:t> en </a:t>
            </a:r>
            <a:r>
              <a:rPr lang="de-CH" i="1" err="1">
                <a:solidFill>
                  <a:schemeClr val="accent1"/>
                </a:solidFill>
              </a:rPr>
              <a:t>plénière</a:t>
            </a:r>
            <a:endParaRPr lang="de-CH" i="1">
              <a:solidFill>
                <a:schemeClr val="accent1"/>
              </a:solidFill>
            </a:endParaRPr>
          </a:p>
          <a:p>
            <a:pPr algn="l"/>
            <a:r>
              <a:rPr lang="de-CH" i="1"/>
              <a:t>Zweites Treffen der Tandems im Plenum</a:t>
            </a:r>
          </a:p>
        </p:txBody>
      </p:sp>
    </p:spTree>
    <p:extLst>
      <p:ext uri="{BB962C8B-B14F-4D97-AF65-F5344CB8AC3E}">
        <p14:creationId xmlns:p14="http://schemas.microsoft.com/office/powerpoint/2010/main" val="188916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B330E-CD24-9610-BFA6-63152D2A3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feld 13">
            <a:extLst>
              <a:ext uri="{FF2B5EF4-FFF2-40B4-BE49-F238E27FC236}">
                <a16:creationId xmlns:a16="http://schemas.microsoft.com/office/drawing/2014/main" id="{41B9A50C-A58D-9A2E-E7B7-641328C08FA9}"/>
              </a:ext>
            </a:extLst>
          </p:cNvPr>
          <p:cNvSpPr txBox="1"/>
          <p:nvPr/>
        </p:nvSpPr>
        <p:spPr>
          <a:xfrm>
            <a:off x="466774" y="1889762"/>
            <a:ext cx="11370530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de-CH" b="1" err="1">
                <a:solidFill>
                  <a:schemeClr val="accent1"/>
                </a:solidFill>
              </a:rPr>
              <a:t>Année</a:t>
            </a:r>
            <a:r>
              <a:rPr lang="de-CH" b="1">
                <a:solidFill>
                  <a:schemeClr val="accent1"/>
                </a:solidFill>
              </a:rPr>
              <a:t> </a:t>
            </a:r>
            <a:r>
              <a:rPr lang="de-CH" b="1" err="1">
                <a:solidFill>
                  <a:schemeClr val="accent1"/>
                </a:solidFill>
              </a:rPr>
              <a:t>scolaire</a:t>
            </a:r>
            <a:r>
              <a:rPr lang="de-CH" b="1">
                <a:solidFill>
                  <a:schemeClr val="accent1"/>
                </a:solidFill>
              </a:rPr>
              <a:t> de la </a:t>
            </a:r>
            <a:r>
              <a:rPr lang="de-CH" b="1" err="1">
                <a:solidFill>
                  <a:schemeClr val="accent1"/>
                </a:solidFill>
              </a:rPr>
              <a:t>participation</a:t>
            </a:r>
            <a:r>
              <a:rPr lang="de-CH" b="1">
                <a:solidFill>
                  <a:schemeClr val="accent1"/>
                </a:solidFill>
              </a:rPr>
              <a:t>, </a:t>
            </a:r>
            <a:r>
              <a:rPr lang="de-CH" err="1">
                <a:solidFill>
                  <a:schemeClr val="accent1"/>
                </a:solidFill>
              </a:rPr>
              <a:t>pendant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l’année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d’échange</a:t>
            </a:r>
            <a:r>
              <a:rPr lang="de-CH">
                <a:solidFill>
                  <a:schemeClr val="accent1"/>
                </a:solidFill>
              </a:rPr>
              <a:t> </a:t>
            </a:r>
            <a:endParaRPr lang="de-CH" b="1">
              <a:solidFill>
                <a:schemeClr val="accent1"/>
              </a:solidFill>
            </a:endParaRPr>
          </a:p>
          <a:p>
            <a:r>
              <a:rPr lang="de-CH" b="1"/>
              <a:t>Schuljahr der Programmteilnahme, </a:t>
            </a:r>
            <a:r>
              <a:rPr lang="de-CH"/>
              <a:t>während dem Austauschjahr</a:t>
            </a:r>
          </a:p>
        </p:txBody>
      </p:sp>
      <p:sp>
        <p:nvSpPr>
          <p:cNvPr id="24" name="Pfeil: nach unten 7">
            <a:extLst>
              <a:ext uri="{FF2B5EF4-FFF2-40B4-BE49-F238E27FC236}">
                <a16:creationId xmlns:a16="http://schemas.microsoft.com/office/drawing/2014/main" id="{8EE56215-34CB-D436-19C6-03EBA5D6164B}"/>
              </a:ext>
            </a:extLst>
          </p:cNvPr>
          <p:cNvSpPr/>
          <p:nvPr/>
        </p:nvSpPr>
        <p:spPr>
          <a:xfrm rot="16200000">
            <a:off x="5538553" y="-2641055"/>
            <a:ext cx="1440160" cy="11583715"/>
          </a:xfrm>
          <a:prstGeom prst="downArrow">
            <a:avLst/>
          </a:prstGeom>
          <a:gradFill>
            <a:gsLst>
              <a:gs pos="0">
                <a:srgbClr val="D1DCF0"/>
              </a:gs>
              <a:gs pos="100000">
                <a:srgbClr val="7030A0"/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FB17DD-4A5A-C9FC-40AC-B288A1A46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9A21-7BCE-4BD6-88BF-B008A4BDF943}" type="datetime1">
              <a:rPr lang="de-DE" smtClean="0"/>
              <a:t>24.03.2026</a:t>
            </a:fld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1863D7-641F-3872-C562-24875522E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9</a:t>
            </a:fld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145225B-5BAF-5E48-1448-0CF2EC253228}"/>
              </a:ext>
            </a:extLst>
          </p:cNvPr>
          <p:cNvSpPr txBox="1"/>
          <p:nvPr/>
        </p:nvSpPr>
        <p:spPr>
          <a:xfrm>
            <a:off x="762617" y="2870926"/>
            <a:ext cx="1066676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err="1">
                <a:solidFill>
                  <a:schemeClr val="bg1"/>
                </a:solidFill>
              </a:rPr>
              <a:t>août</a:t>
            </a:r>
            <a:r>
              <a:rPr lang="de-CH" b="1">
                <a:solidFill>
                  <a:schemeClr val="bg1"/>
                </a:solidFill>
              </a:rPr>
              <a:t> – </a:t>
            </a:r>
            <a:r>
              <a:rPr lang="de-CH" b="1" err="1">
                <a:solidFill>
                  <a:schemeClr val="bg1"/>
                </a:solidFill>
              </a:rPr>
              <a:t>octobre</a:t>
            </a:r>
            <a:endParaRPr lang="de-CH" b="1">
              <a:solidFill>
                <a:schemeClr val="bg1"/>
              </a:solidFill>
            </a:endParaRPr>
          </a:p>
          <a:p>
            <a:pPr algn="l"/>
            <a:r>
              <a:rPr lang="de-CH" b="1">
                <a:solidFill>
                  <a:schemeClr val="bg1"/>
                </a:solidFill>
              </a:rPr>
              <a:t>August – Oktober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4E026ED-1C3C-2626-A6CF-F9E7612D2253}"/>
              </a:ext>
            </a:extLst>
          </p:cNvPr>
          <p:cNvSpPr txBox="1"/>
          <p:nvPr/>
        </p:nvSpPr>
        <p:spPr>
          <a:xfrm>
            <a:off x="4356954" y="2886508"/>
            <a:ext cx="2286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err="1">
                <a:solidFill>
                  <a:schemeClr val="bg1"/>
                </a:solidFill>
              </a:rPr>
              <a:t>novembre</a:t>
            </a:r>
            <a:r>
              <a:rPr lang="de-CH" b="1">
                <a:solidFill>
                  <a:schemeClr val="bg1"/>
                </a:solidFill>
              </a:rPr>
              <a:t> – </a:t>
            </a:r>
            <a:r>
              <a:rPr lang="de-CH" b="1" err="1">
                <a:solidFill>
                  <a:schemeClr val="bg1"/>
                </a:solidFill>
              </a:rPr>
              <a:t>juillet</a:t>
            </a:r>
            <a:endParaRPr lang="de-CH" b="1">
              <a:solidFill>
                <a:schemeClr val="bg1"/>
              </a:solidFill>
            </a:endParaRPr>
          </a:p>
          <a:p>
            <a:pPr algn="l"/>
            <a:r>
              <a:rPr lang="de-CH" b="1">
                <a:solidFill>
                  <a:schemeClr val="bg1"/>
                </a:solidFill>
              </a:rPr>
              <a:t>November – Juli 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CF5422D-F3CF-14E1-1864-62F14323E46F}"/>
              </a:ext>
            </a:extLst>
          </p:cNvPr>
          <p:cNvSpPr txBox="1"/>
          <p:nvPr/>
        </p:nvSpPr>
        <p:spPr>
          <a:xfrm rot="20409304">
            <a:off x="273445" y="3990920"/>
            <a:ext cx="3508095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>
                <a:solidFill>
                  <a:schemeClr val="accent1"/>
                </a:solidFill>
              </a:rPr>
              <a:t>1-3 </a:t>
            </a:r>
            <a:r>
              <a:rPr lang="de-CH" err="1">
                <a:solidFill>
                  <a:schemeClr val="accent1"/>
                </a:solidFill>
              </a:rPr>
              <a:t>stages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d’observation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dans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l’autre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école</a:t>
            </a:r>
            <a:r>
              <a:rPr lang="de-CH">
                <a:solidFill>
                  <a:schemeClr val="accent1"/>
                </a:solidFill>
              </a:rPr>
              <a:t> </a:t>
            </a:r>
          </a:p>
          <a:p>
            <a:pPr algn="l"/>
            <a:r>
              <a:rPr lang="de-CH"/>
              <a:t>1-3 </a:t>
            </a:r>
            <a:r>
              <a:rPr lang="de-CH" err="1"/>
              <a:t>Unterichtshospitationen</a:t>
            </a:r>
            <a:r>
              <a:rPr lang="de-CH"/>
              <a:t> an der anderen Schule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F2542AA-9F80-0A74-0E4E-E76930F6C2C9}"/>
              </a:ext>
            </a:extLst>
          </p:cNvPr>
          <p:cNvSpPr txBox="1"/>
          <p:nvPr/>
        </p:nvSpPr>
        <p:spPr>
          <a:xfrm rot="20409304">
            <a:off x="3861591" y="3891274"/>
            <a:ext cx="3645077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err="1">
                <a:solidFill>
                  <a:schemeClr val="accent1"/>
                </a:solidFill>
              </a:rPr>
              <a:t>Missions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d’enseignement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dans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l’autre</a:t>
            </a:r>
            <a:r>
              <a:rPr lang="de-CH">
                <a:solidFill>
                  <a:schemeClr val="accent1"/>
                </a:solidFill>
              </a:rPr>
              <a:t> </a:t>
            </a:r>
            <a:r>
              <a:rPr lang="de-CH" err="1">
                <a:solidFill>
                  <a:schemeClr val="accent1"/>
                </a:solidFill>
              </a:rPr>
              <a:t>école</a:t>
            </a:r>
            <a:r>
              <a:rPr lang="de-CH">
                <a:solidFill>
                  <a:schemeClr val="accent1"/>
                </a:solidFill>
              </a:rPr>
              <a:t> </a:t>
            </a:r>
          </a:p>
          <a:p>
            <a:pPr algn="l"/>
            <a:r>
              <a:rPr lang="de-CH"/>
              <a:t>Unterrichtsaktivitäten an der anderen Schule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4FAC57-D6EE-7A42-6F89-3AFED3FE5543}"/>
              </a:ext>
            </a:extLst>
          </p:cNvPr>
          <p:cNvSpPr txBox="1">
            <a:spLocks/>
          </p:cNvSpPr>
          <p:nvPr/>
        </p:nvSpPr>
        <p:spPr>
          <a:xfrm>
            <a:off x="553984" y="562072"/>
            <a:ext cx="11661830" cy="4924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dirty="0">
                <a:solidFill>
                  <a:srgbClr val="0070C0"/>
                </a:solidFill>
              </a:rPr>
              <a:t>4. Calendrier / </a:t>
            </a:r>
            <a:r>
              <a:rPr lang="fr-CH" dirty="0" err="1"/>
              <a:t>Kalender</a:t>
            </a:r>
            <a:endParaRPr lang="fr-CH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E1CA638F-BD49-1EB8-2C7C-7182D80BD31B}"/>
              </a:ext>
            </a:extLst>
          </p:cNvPr>
          <p:cNvSpPr txBox="1"/>
          <p:nvPr/>
        </p:nvSpPr>
        <p:spPr>
          <a:xfrm rot="20409304">
            <a:off x="7768637" y="3902101"/>
            <a:ext cx="2793969" cy="83099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de-CH">
                <a:solidFill>
                  <a:srgbClr val="0070C0"/>
                </a:solidFill>
              </a:rPr>
              <a:t>Dernière </a:t>
            </a:r>
            <a:r>
              <a:rPr lang="de-CH" err="1">
                <a:solidFill>
                  <a:srgbClr val="0070C0"/>
                </a:solidFill>
              </a:rPr>
              <a:t>rencontre</a:t>
            </a:r>
            <a:r>
              <a:rPr lang="de-CH">
                <a:solidFill>
                  <a:srgbClr val="0070C0"/>
                </a:solidFill>
              </a:rPr>
              <a:t> en </a:t>
            </a:r>
            <a:r>
              <a:rPr lang="de-CH" err="1">
                <a:solidFill>
                  <a:srgbClr val="0070C0"/>
                </a:solidFill>
              </a:rPr>
              <a:t>plénière</a:t>
            </a:r>
            <a:endParaRPr lang="de-CH">
              <a:solidFill>
                <a:srgbClr val="0070C0"/>
              </a:solidFill>
            </a:endParaRPr>
          </a:p>
          <a:p>
            <a:pPr algn="l"/>
            <a:r>
              <a:rPr lang="de-CH"/>
              <a:t>Letztes Treffen im Plenum</a:t>
            </a:r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0C59D901-31EB-C18B-69A9-AC20DD60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67508" y="6620400"/>
            <a:ext cx="8100000" cy="144016"/>
          </a:xfrm>
        </p:spPr>
        <p:txBody>
          <a:bodyPr/>
          <a:lstStyle/>
          <a:p>
            <a:r>
              <a:rPr lang="de-CH"/>
              <a:t>https://immersion-autrement.ch/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96E1603-A4E8-8E18-124B-F4274E7DF628}"/>
              </a:ext>
            </a:extLst>
          </p:cNvPr>
          <p:cNvSpPr txBox="1"/>
          <p:nvPr/>
        </p:nvSpPr>
        <p:spPr>
          <a:xfrm>
            <a:off x="8022621" y="2846864"/>
            <a:ext cx="2286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err="1">
                <a:solidFill>
                  <a:schemeClr val="bg1"/>
                </a:solidFill>
              </a:rPr>
              <a:t>juin</a:t>
            </a:r>
            <a:r>
              <a:rPr lang="de-CH" b="1">
                <a:solidFill>
                  <a:schemeClr val="bg1"/>
                </a:solidFill>
              </a:rPr>
              <a:t> – </a:t>
            </a:r>
            <a:r>
              <a:rPr lang="de-CH" b="1" err="1">
                <a:solidFill>
                  <a:schemeClr val="bg1"/>
                </a:solidFill>
              </a:rPr>
              <a:t>juillet</a:t>
            </a:r>
            <a:r>
              <a:rPr lang="de-CH" b="1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de-CH" b="1">
                <a:solidFill>
                  <a:schemeClr val="bg1"/>
                </a:solidFill>
              </a:rPr>
              <a:t>Juni – Juli </a:t>
            </a:r>
          </a:p>
        </p:txBody>
      </p:sp>
    </p:spTree>
    <p:extLst>
      <p:ext uri="{BB962C8B-B14F-4D97-AF65-F5344CB8AC3E}">
        <p14:creationId xmlns:p14="http://schemas.microsoft.com/office/powerpoint/2010/main" val="3248372165"/>
      </p:ext>
    </p:extLst>
  </p:cSld>
  <p:clrMapOvr>
    <a:masterClrMapping/>
  </p:clrMapOvr>
</p:sld>
</file>

<file path=ppt/theme/theme1.xml><?xml version="1.0" encoding="utf-8"?>
<a:theme xmlns:a="http://schemas.openxmlformats.org/drawingml/2006/main" name="FHNW">
  <a:themeElements>
    <a:clrScheme name="Office-Standar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H-16x9-DE.potx" id="{5A7D7BB7-0ACE-4C57-961D-42ECA43A19BE}" vid="{2926CC34-29B4-4DDA-8504-3D2C0C9E5D8A}"/>
    </a:ext>
  </a:extLst>
</a:theme>
</file>

<file path=ppt/theme/theme2.xml><?xml version="1.0" encoding="utf-8"?>
<a:theme xmlns:a="http://schemas.openxmlformats.org/drawingml/2006/main" name="Office Theme">
  <a:themeElements>
    <a:clrScheme name="Fachhochschule Nordwestschweiz">
      <a:dk1>
        <a:sysClr val="windowText" lastClr="000000"/>
      </a:dk1>
      <a:lt1>
        <a:sysClr val="window" lastClr="FFFFFF"/>
      </a:lt1>
      <a:dk2>
        <a:srgbClr val="4B4B4B"/>
      </a:dk2>
      <a:lt2>
        <a:srgbClr val="B9B9B9"/>
      </a:lt2>
      <a:accent1>
        <a:srgbClr val="FDE70E"/>
      </a:accent1>
      <a:accent2>
        <a:srgbClr val="FCB310"/>
      </a:accent2>
      <a:accent3>
        <a:srgbClr val="C70101"/>
      </a:accent3>
      <a:accent4>
        <a:srgbClr val="EF039B"/>
      </a:accent4>
      <a:accent5>
        <a:srgbClr val="0E75FE"/>
      </a:accent5>
      <a:accent6>
        <a:srgbClr val="58C507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Fachhochschule Nordwestschweiz">
      <a:dk1>
        <a:sysClr val="windowText" lastClr="000000"/>
      </a:dk1>
      <a:lt1>
        <a:sysClr val="window" lastClr="FFFFFF"/>
      </a:lt1>
      <a:dk2>
        <a:srgbClr val="4B4B4B"/>
      </a:dk2>
      <a:lt2>
        <a:srgbClr val="B9B9B9"/>
      </a:lt2>
      <a:accent1>
        <a:srgbClr val="FDE70E"/>
      </a:accent1>
      <a:accent2>
        <a:srgbClr val="FCB310"/>
      </a:accent2>
      <a:accent3>
        <a:srgbClr val="C70101"/>
      </a:accent3>
      <a:accent4>
        <a:srgbClr val="EF039B"/>
      </a:accent4>
      <a:accent5>
        <a:srgbClr val="0E75FE"/>
      </a:accent5>
      <a:accent6>
        <a:srgbClr val="58C507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6">
    <wetp:webextensionref xmlns:r="http://schemas.openxmlformats.org/officeDocument/2006/relationships" r:id="rId1"/>
  </wetp:taskpane>
  <wetp:taskpane dockstate="right" visibility="0" width="525" row="6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28331C90-CF9C-4D5F-9CE7-66893C531FEC}">
  <we:reference id="e765dd0b-6697-44aa-9025-1ce65686c598" version="3.6.0.0" store="EXCatalog" storeType="EXCatalog"/>
  <we:alternateReferences>
    <we:reference id="WA104380519" version="3.6.0.0" store="de-CH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A2ED5A2B-AA98-4E20-9ECF-6054E5AD6D36}">
  <we:reference id="ea375709-5511-4a7d-9ad9-0150d03e7fbe" version="3.4.0.0" store="EXCatalog" storeType="EXCatalog"/>
  <we:alternateReferences>
    <we:reference id="WA104380602" version="3.4.0.0" store="de-CH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DE6EF5C052854C9C0908CFF4AAD5E2" ma:contentTypeVersion="13" ma:contentTypeDescription="Ein neues Dokument erstellen." ma:contentTypeScope="" ma:versionID="88464dbe3571b2d74fcce6771a1ca041">
  <xsd:schema xmlns:xsd="http://www.w3.org/2001/XMLSchema" xmlns:xs="http://www.w3.org/2001/XMLSchema" xmlns:p="http://schemas.microsoft.com/office/2006/metadata/properties" xmlns:ns2="d0d4bfb5-fbf7-4291-bd44-d021d6a5acc0" xmlns:ns3="e15aa7d9-af6e-4911-9854-0a30ccdb082a" targetNamespace="http://schemas.microsoft.com/office/2006/metadata/properties" ma:root="true" ma:fieldsID="e74a85be57ed735e2e036e18d3e79253" ns2:_="" ns3:_="">
    <xsd:import namespace="d0d4bfb5-fbf7-4291-bd44-d021d6a5acc0"/>
    <xsd:import namespace="e15aa7d9-af6e-4911-9854-0a30ccdb082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d4bfb5-fbf7-4291-bd44-d021d6a5acc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ildmarkierungen" ma:readOnly="false" ma:fieldId="{5cf76f15-5ced-4ddc-b409-7134ff3c332f}" ma:taxonomyMulti="true" ma:sspId="32a2cd1b-b448-454d-bc0a-f855dd3bbf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5aa7d9-af6e-4911-9854-0a30ccdb082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5b633a41-0445-4a98-9117-41f57f103803}" ma:internalName="TaxCatchAll" ma:showField="CatchAllData" ma:web="e15aa7d9-af6e-4911-9854-0a30ccdb08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15aa7d9-af6e-4911-9854-0a30ccdb082a" xsi:nil="true"/>
    <lcf76f155ced4ddcb4097134ff3c332f xmlns="d0d4bfb5-fbf7-4291-bd44-d021d6a5acc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0F130A9-4B12-44E0-8877-998B8F5BD2B9}">
  <ds:schemaRefs>
    <ds:schemaRef ds:uri="d0d4bfb5-fbf7-4291-bd44-d021d6a5acc0"/>
    <ds:schemaRef ds:uri="e15aa7d9-af6e-4911-9854-0a30ccdb082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B6B7BE2-63AD-4C37-AC44-F0E4FC348E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26B806-0237-4942-A1FD-5C97285908C2}">
  <ds:schemaRefs>
    <ds:schemaRef ds:uri="d0d4bfb5-fbf7-4291-bd44-d021d6a5acc0"/>
    <ds:schemaRef ds:uri="e15aa7d9-af6e-4911-9854-0a30ccdb082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50a00cf-4b6d-4672-b16c-ca346e4e11e5}" enabled="0" method="" siteId="{250a00cf-4b6d-4672-b16c-ca346e4e11e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PH-16x9-DE</Template>
  <TotalTime>0</TotalTime>
  <Words>1567</Words>
  <Application>Microsoft Office PowerPoint</Application>
  <PresentationFormat>Breitbild</PresentationFormat>
  <Paragraphs>253</Paragraphs>
  <Slides>18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3" baseType="lpstr">
      <vt:lpstr>Arial</vt:lpstr>
      <vt:lpstr>Inter</vt:lpstr>
      <vt:lpstr>Raavi</vt:lpstr>
      <vt:lpstr>Wingdings</vt:lpstr>
      <vt:lpstr>FHNW</vt:lpstr>
      <vt:lpstr>Immersion autrement  Séance  avec les directions des écoles  Sitzung mit den Schulleitungen  tt.mm.jjjj, xx.xx-xx.xx  </vt:lpstr>
      <vt:lpstr>PowerPoint-Präsentation</vt:lpstr>
      <vt:lpstr>1. Vorstellungsrunde / Tour de table</vt:lpstr>
      <vt:lpstr>2. Ziele für Lehrpersonen / Objectifs pour les enseignant-e-s</vt:lpstr>
      <vt:lpstr>2. Erhoffter Gewinn für SuS / Bénéfices escomptés pour les élèves</vt:lpstr>
      <vt:lpstr>2. Erhoffter Gewinn für die Schulen / Bénéfices escomptés pour les écoles</vt:lpstr>
      <vt:lpstr>PowerPoint-Präsentation</vt:lpstr>
      <vt:lpstr>PowerPoint-Präsentation</vt:lpstr>
      <vt:lpstr>PowerPoint-Präsentation</vt:lpstr>
      <vt:lpstr>4. Calendrier / Kalender</vt:lpstr>
      <vt:lpstr>PowerPoint-Präsentation</vt:lpstr>
      <vt:lpstr>5. Aspects juridiques / Rechtliches </vt:lpstr>
      <vt:lpstr>6. Matières enseignées – évaluation / Unterrichtsfächer - Bewertung </vt:lpstr>
      <vt:lpstr>PowerPoint-Präsentation</vt:lpstr>
      <vt:lpstr>8. Informations aux parents / responsables légaux / Informationen an die Eltern / Erziehungsberechtigten </vt:lpstr>
      <vt:lpstr>9. Aspects pratiques / Hinweise und Praktishes</vt:lpstr>
      <vt:lpstr>PowerPoint-Präsentation</vt:lpstr>
      <vt:lpstr>PowerPoint-Präsentation</vt:lpstr>
    </vt:vector>
  </TitlesOfParts>
  <Company>Fachhochschule Nordwestschweiz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Bilingualer Unterricht an der Volksschule? Absolument!</dc:title>
  <dc:creator>Gwendoline Lovey</dc:creator>
  <dc:description/>
  <cp:lastModifiedBy>Gwendoline Lovey</cp:lastModifiedBy>
  <cp:revision>31</cp:revision>
  <cp:lastPrinted>2025-11-25T09:38:04Z</cp:lastPrinted>
  <dcterms:created xsi:type="dcterms:W3CDTF">2023-09-28T10:38:35Z</dcterms:created>
  <dcterms:modified xsi:type="dcterms:W3CDTF">2026-03-24T15:42:21Z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0x010100C2DE6EF5C052854C9C0908CFF4AAD5E2</vt:lpwstr>
  </property>
  <property fmtid="{D5CDD505-2E9C-101B-9397-08002B2CF9AE}" pid="3" name="MediaServiceImageTags">
    <vt:lpwstr/>
  </property>
  <property fmtid="{D5CDD505-2E9C-101B-9397-08002B2CF9AE}" pid="4" name="MSIP_Label_74fdd986-87d9-48c6-acda-407b1ab5fef0_Enabled">
    <vt:lpwstr>true</vt:lpwstr>
  </property>
  <property fmtid="{D5CDD505-2E9C-101B-9397-08002B2CF9AE}" pid="5" name="MSIP_Label_74fdd986-87d9-48c6-acda-407b1ab5fef0_SetDate">
    <vt:lpwstr>2026-03-12T07:44:53Z</vt:lpwstr>
  </property>
  <property fmtid="{D5CDD505-2E9C-101B-9397-08002B2CF9AE}" pid="6" name="MSIP_Label_74fdd986-87d9-48c6-acda-407b1ab5fef0_Method">
    <vt:lpwstr>Standard</vt:lpwstr>
  </property>
  <property fmtid="{D5CDD505-2E9C-101B-9397-08002B2CF9AE}" pid="7" name="MSIP_Label_74fdd986-87d9-48c6-acda-407b1ab5fef0_Name">
    <vt:lpwstr>NICHT KLASSIFIZIERT</vt:lpwstr>
  </property>
  <property fmtid="{D5CDD505-2E9C-101B-9397-08002B2CF9AE}" pid="8" name="MSIP_Label_74fdd986-87d9-48c6-acda-407b1ab5fef0_SiteId">
    <vt:lpwstr>cb96f99a-a111-42d7-9f65-e111197ba4bb</vt:lpwstr>
  </property>
  <property fmtid="{D5CDD505-2E9C-101B-9397-08002B2CF9AE}" pid="9" name="MSIP_Label_74fdd986-87d9-48c6-acda-407b1ab5fef0_ActionId">
    <vt:lpwstr>4b606985-22a1-4536-94f1-0f466a30e1d7</vt:lpwstr>
  </property>
  <property fmtid="{D5CDD505-2E9C-101B-9397-08002B2CF9AE}" pid="10" name="MSIP_Label_74fdd986-87d9-48c6-acda-407b1ab5fef0_ContentBits">
    <vt:lpwstr>0</vt:lpwstr>
  </property>
  <property fmtid="{D5CDD505-2E9C-101B-9397-08002B2CF9AE}" pid="11" name="MSIP_Label_74fdd986-87d9-48c6-acda-407b1ab5fef0_Tag">
    <vt:lpwstr>10, 3, 0, 1</vt:lpwstr>
  </property>
</Properties>
</file>